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Roboto"/>
      <p:regular r:id="rId20"/>
      <p:bold r:id="rId21"/>
      <p:italic r:id="rId22"/>
      <p:boldItalic r:id="rId23"/>
    </p:embeddedFont>
    <p:embeddedFont>
      <p:font typeface="Tahoma"/>
      <p:regular r:id="rId24"/>
      <p:bold r:id="rId25"/>
    </p:embeddedFont>
    <p:embeddedFont>
      <p:font typeface="Merriweather"/>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4E24265-BD68-47A8-AD48-060B23064396}">
  <a:tblStyle styleId="{D4E24265-BD68-47A8-AD48-060B2306439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Tahoma-regular.fntdata"/><Relationship Id="rId23"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Merriweather-regular.fntdata"/><Relationship Id="rId25" Type="http://schemas.openxmlformats.org/officeDocument/2006/relationships/font" Target="fonts/Tahoma-bold.fntdata"/><Relationship Id="rId28" Type="http://schemas.openxmlformats.org/officeDocument/2006/relationships/font" Target="fonts/Merriweather-italic.fntdata"/><Relationship Id="rId27" Type="http://schemas.openxmlformats.org/officeDocument/2006/relationships/font" Target="fonts/Merriweather-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Merriweather-boldItalic.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lab.research.google.com/drive/11-vaXaEgNdGTukYsefdzKj_ovDa7Yxnq#scrollTo=HptnUvGH8cSV"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lab.research.google.com/drive/11-vaXaEgNdGTukYsefdzKj_ovDa7Yxnq#scrollTo=HptnUvGH8cSV"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lab.research.google.com/drive/11-vaXaEgNdGTukYsefdzKj_ovDa7Yxnq#scrollTo=HptnUvGH8cSV"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lab.research.google.com/drive/11-vaXaEgNdGTukYsefdzKj_ovDa7Yxnq#scrollTo=HptnUvGH8cSV"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152954b969c_2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g152954b969c_2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c30fc98ad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c30fc98ad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c8ade523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c8ade523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c8679fcd6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c8679fcd6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7572aa8e3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7572aa8e3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52954b969c_2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 name="Google Shape;71;g152954b969c_2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9d884dc1d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9d884dc1d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cac2d3807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cac2d3807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Keras Dataset: 41 images and 9831 tuples</a:t>
            </a:r>
            <a:endParaRPr/>
          </a:p>
          <a:p>
            <a:pPr indent="0" lvl="0" marL="0" rtl="0" algn="l">
              <a:spcBef>
                <a:spcPts val="0"/>
              </a:spcBef>
              <a:spcAft>
                <a:spcPts val="0"/>
              </a:spcAft>
              <a:buNone/>
            </a:pPr>
            <a:r>
              <a:rPr lang="en" u="sng">
                <a:solidFill>
                  <a:schemeClr val="hlink"/>
                </a:solidFill>
                <a:hlinkClick r:id="rId2"/>
              </a:rPr>
              <a:t>https://colab.research.google.com/drive/11-vaXaEgNdGTukYsefdzKj_ovDa7Yxnq#scrollTo=HptnUvGH8cSV</a:t>
            </a:r>
            <a:endParaRPr/>
          </a:p>
          <a:p>
            <a:pPr indent="0" lvl="0" marL="0" rtl="0" algn="l">
              <a:spcBef>
                <a:spcPts val="0"/>
              </a:spcBef>
              <a:spcAft>
                <a:spcPts val="0"/>
              </a:spcAft>
              <a:buNone/>
            </a:pPr>
            <a:r>
              <a:rPr lang="en"/>
              <a:t>Fine-tuning CRAFT detector , character level annotations</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cac2d3807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cac2d3807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Keras Dataset: 41 images and 9831 tuples</a:t>
            </a:r>
            <a:endParaRPr/>
          </a:p>
          <a:p>
            <a:pPr indent="0" lvl="0" marL="0" rtl="0" algn="l">
              <a:spcBef>
                <a:spcPts val="0"/>
              </a:spcBef>
              <a:spcAft>
                <a:spcPts val="0"/>
              </a:spcAft>
              <a:buNone/>
            </a:pPr>
            <a:r>
              <a:rPr lang="en" u="sng">
                <a:solidFill>
                  <a:schemeClr val="hlink"/>
                </a:solidFill>
                <a:hlinkClick r:id="rId2"/>
              </a:rPr>
              <a:t>https://colab.research.google.com/drive/11-vaXaEgNdGTukYsefdzKj_ovDa7Yxnq#scrollTo=HptnUvGH8cSV</a:t>
            </a:r>
            <a:endParaRPr/>
          </a:p>
          <a:p>
            <a:pPr indent="0" lvl="0" marL="0" rtl="0" algn="l">
              <a:spcBef>
                <a:spcPts val="0"/>
              </a:spcBef>
              <a:spcAft>
                <a:spcPts val="0"/>
              </a:spcAft>
              <a:buNone/>
            </a:pPr>
            <a:r>
              <a:rPr lang="en"/>
              <a:t>Fine-tuning CRAFT detector , character level annotations</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9a079d045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9a079d045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https://colab.research.google.com/drive/11-vaXaEgNdGTukYsefdzKj_ovDa7Yxnq#scrollTo=HptnUvGH8cSV</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cac2d3807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cac2d3807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cac2d3807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cac2d3807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https://colab.research.google.com/drive/11-vaXaEgNdGTukYsefdzKj_ovDa7Yxnq#scrollTo=HptnUvGH8cSV</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c30fc98ad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c30fc98ad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600"/>
              <a:buNone/>
              <a:defRPr sz="1600">
                <a:solidFill>
                  <a:schemeClr val="lt2"/>
                </a:solidFill>
              </a:defRPr>
            </a:lvl1pPr>
            <a:lvl2pPr lvl="1" algn="l">
              <a:lnSpc>
                <a:spcPct val="100000"/>
              </a:lnSpc>
              <a:spcBef>
                <a:spcPts val="0"/>
              </a:spcBef>
              <a:spcAft>
                <a:spcPts val="0"/>
              </a:spcAft>
              <a:buClr>
                <a:schemeClr val="lt2"/>
              </a:buClr>
              <a:buSzPts val="1600"/>
              <a:buNone/>
              <a:defRPr sz="1600">
                <a:solidFill>
                  <a:schemeClr val="lt2"/>
                </a:solidFill>
              </a:defRPr>
            </a:lvl2pPr>
            <a:lvl3pPr lvl="2" algn="l">
              <a:lnSpc>
                <a:spcPct val="100000"/>
              </a:lnSpc>
              <a:spcBef>
                <a:spcPts val="0"/>
              </a:spcBef>
              <a:spcAft>
                <a:spcPts val="0"/>
              </a:spcAft>
              <a:buClr>
                <a:schemeClr val="lt2"/>
              </a:buClr>
              <a:buSzPts val="1600"/>
              <a:buNone/>
              <a:defRPr sz="1600">
                <a:solidFill>
                  <a:schemeClr val="lt2"/>
                </a:solidFill>
              </a:defRPr>
            </a:lvl3pPr>
            <a:lvl4pPr lvl="3" algn="l">
              <a:lnSpc>
                <a:spcPct val="100000"/>
              </a:lnSpc>
              <a:spcBef>
                <a:spcPts val="0"/>
              </a:spcBef>
              <a:spcAft>
                <a:spcPts val="0"/>
              </a:spcAft>
              <a:buClr>
                <a:schemeClr val="lt2"/>
              </a:buClr>
              <a:buSzPts val="1600"/>
              <a:buNone/>
              <a:defRPr sz="1600">
                <a:solidFill>
                  <a:schemeClr val="lt2"/>
                </a:solidFill>
              </a:defRPr>
            </a:lvl4pPr>
            <a:lvl5pPr lvl="4" algn="l">
              <a:lnSpc>
                <a:spcPct val="100000"/>
              </a:lnSpc>
              <a:spcBef>
                <a:spcPts val="0"/>
              </a:spcBef>
              <a:spcAft>
                <a:spcPts val="0"/>
              </a:spcAft>
              <a:buClr>
                <a:schemeClr val="lt2"/>
              </a:buClr>
              <a:buSzPts val="1600"/>
              <a:buNone/>
              <a:defRPr sz="1600">
                <a:solidFill>
                  <a:schemeClr val="lt2"/>
                </a:solidFill>
              </a:defRPr>
            </a:lvl5pPr>
            <a:lvl6pPr lvl="5" algn="l">
              <a:lnSpc>
                <a:spcPct val="100000"/>
              </a:lnSpc>
              <a:spcBef>
                <a:spcPts val="0"/>
              </a:spcBef>
              <a:spcAft>
                <a:spcPts val="0"/>
              </a:spcAft>
              <a:buClr>
                <a:schemeClr val="lt2"/>
              </a:buClr>
              <a:buSzPts val="1600"/>
              <a:buNone/>
              <a:defRPr sz="1600">
                <a:solidFill>
                  <a:schemeClr val="lt2"/>
                </a:solidFill>
              </a:defRPr>
            </a:lvl6pPr>
            <a:lvl7pPr lvl="6" algn="l">
              <a:lnSpc>
                <a:spcPct val="100000"/>
              </a:lnSpc>
              <a:spcBef>
                <a:spcPts val="0"/>
              </a:spcBef>
              <a:spcAft>
                <a:spcPts val="0"/>
              </a:spcAft>
              <a:buClr>
                <a:schemeClr val="lt2"/>
              </a:buClr>
              <a:buSzPts val="1600"/>
              <a:buNone/>
              <a:defRPr sz="1600">
                <a:solidFill>
                  <a:schemeClr val="lt2"/>
                </a:solidFill>
              </a:defRPr>
            </a:lvl7pPr>
            <a:lvl8pPr lvl="7" algn="l">
              <a:lnSpc>
                <a:spcPct val="100000"/>
              </a:lnSpc>
              <a:spcBef>
                <a:spcPts val="0"/>
              </a:spcBef>
              <a:spcAft>
                <a:spcPts val="0"/>
              </a:spcAft>
              <a:buClr>
                <a:schemeClr val="lt2"/>
              </a:buClr>
              <a:buSzPts val="1600"/>
              <a:buNone/>
              <a:defRPr sz="1600">
                <a:solidFill>
                  <a:schemeClr val="lt2"/>
                </a:solidFill>
              </a:defRPr>
            </a:lvl8pPr>
            <a:lvl9pPr lvl="8" algn="l">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0000"/>
              <a:buNone/>
              <a:defRPr sz="10000">
                <a:solidFill>
                  <a:schemeClr val="lt1"/>
                </a:solidFill>
              </a:defRPr>
            </a:lvl1pPr>
            <a:lvl2pPr lvl="1" algn="l">
              <a:lnSpc>
                <a:spcPct val="100000"/>
              </a:lnSpc>
              <a:spcBef>
                <a:spcPts val="0"/>
              </a:spcBef>
              <a:spcAft>
                <a:spcPts val="0"/>
              </a:spcAft>
              <a:buClr>
                <a:schemeClr val="lt1"/>
              </a:buClr>
              <a:buSzPts val="10000"/>
              <a:buNone/>
              <a:defRPr sz="10000">
                <a:solidFill>
                  <a:schemeClr val="lt1"/>
                </a:solidFill>
              </a:defRPr>
            </a:lvl2pPr>
            <a:lvl3pPr lvl="2" algn="l">
              <a:lnSpc>
                <a:spcPct val="100000"/>
              </a:lnSpc>
              <a:spcBef>
                <a:spcPts val="0"/>
              </a:spcBef>
              <a:spcAft>
                <a:spcPts val="0"/>
              </a:spcAft>
              <a:buClr>
                <a:schemeClr val="lt1"/>
              </a:buClr>
              <a:buSzPts val="10000"/>
              <a:buNone/>
              <a:defRPr sz="10000">
                <a:solidFill>
                  <a:schemeClr val="lt1"/>
                </a:solidFill>
              </a:defRPr>
            </a:lvl3pPr>
            <a:lvl4pPr lvl="3" algn="l">
              <a:lnSpc>
                <a:spcPct val="100000"/>
              </a:lnSpc>
              <a:spcBef>
                <a:spcPts val="0"/>
              </a:spcBef>
              <a:spcAft>
                <a:spcPts val="0"/>
              </a:spcAft>
              <a:buClr>
                <a:schemeClr val="lt1"/>
              </a:buClr>
              <a:buSzPts val="10000"/>
              <a:buNone/>
              <a:defRPr sz="10000">
                <a:solidFill>
                  <a:schemeClr val="lt1"/>
                </a:solidFill>
              </a:defRPr>
            </a:lvl4pPr>
            <a:lvl5pPr lvl="4" algn="l">
              <a:lnSpc>
                <a:spcPct val="100000"/>
              </a:lnSpc>
              <a:spcBef>
                <a:spcPts val="0"/>
              </a:spcBef>
              <a:spcAft>
                <a:spcPts val="0"/>
              </a:spcAft>
              <a:buClr>
                <a:schemeClr val="lt1"/>
              </a:buClr>
              <a:buSzPts val="10000"/>
              <a:buNone/>
              <a:defRPr sz="10000">
                <a:solidFill>
                  <a:schemeClr val="lt1"/>
                </a:solidFill>
              </a:defRPr>
            </a:lvl5pPr>
            <a:lvl6pPr lvl="5" algn="l">
              <a:lnSpc>
                <a:spcPct val="100000"/>
              </a:lnSpc>
              <a:spcBef>
                <a:spcPts val="0"/>
              </a:spcBef>
              <a:spcAft>
                <a:spcPts val="0"/>
              </a:spcAft>
              <a:buClr>
                <a:schemeClr val="lt1"/>
              </a:buClr>
              <a:buSzPts val="10000"/>
              <a:buNone/>
              <a:defRPr sz="10000">
                <a:solidFill>
                  <a:schemeClr val="lt1"/>
                </a:solidFill>
              </a:defRPr>
            </a:lvl6pPr>
            <a:lvl7pPr lvl="6" algn="l">
              <a:lnSpc>
                <a:spcPct val="100000"/>
              </a:lnSpc>
              <a:spcBef>
                <a:spcPts val="0"/>
              </a:spcBef>
              <a:spcAft>
                <a:spcPts val="0"/>
              </a:spcAft>
              <a:buClr>
                <a:schemeClr val="lt1"/>
              </a:buClr>
              <a:buSzPts val="10000"/>
              <a:buNone/>
              <a:defRPr sz="10000">
                <a:solidFill>
                  <a:schemeClr val="lt1"/>
                </a:solidFill>
              </a:defRPr>
            </a:lvl7pPr>
            <a:lvl8pPr lvl="7" algn="l">
              <a:lnSpc>
                <a:spcPct val="100000"/>
              </a:lnSpc>
              <a:spcBef>
                <a:spcPts val="0"/>
              </a:spcBef>
              <a:spcAft>
                <a:spcPts val="0"/>
              </a:spcAft>
              <a:buClr>
                <a:schemeClr val="lt1"/>
              </a:buClr>
              <a:buSzPts val="10000"/>
              <a:buNone/>
              <a:defRPr sz="10000">
                <a:solidFill>
                  <a:schemeClr val="lt1"/>
                </a:solidFill>
              </a:defRPr>
            </a:lvl8pPr>
            <a:lvl9pPr lvl="8" algn="l">
              <a:lnSpc>
                <a:spcPct val="100000"/>
              </a:lnSpc>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accent2"/>
              </a:buClr>
              <a:buSzPts val="1300"/>
              <a:buChar char="●"/>
              <a:defRPr>
                <a:solidFill>
                  <a:schemeClr val="accent2"/>
                </a:solidFill>
              </a:defRPr>
            </a:lvl1pPr>
            <a:lvl2pPr indent="-298450" lvl="1" marL="914400" algn="l">
              <a:lnSpc>
                <a:spcPct val="115000"/>
              </a:lnSpc>
              <a:spcBef>
                <a:spcPts val="1600"/>
              </a:spcBef>
              <a:spcAft>
                <a:spcPts val="0"/>
              </a:spcAft>
              <a:buClr>
                <a:schemeClr val="accent2"/>
              </a:buClr>
              <a:buSzPts val="1100"/>
              <a:buChar char="○"/>
              <a:defRPr>
                <a:solidFill>
                  <a:schemeClr val="accent2"/>
                </a:solidFill>
              </a:defRPr>
            </a:lvl2pPr>
            <a:lvl3pPr indent="-298450" lvl="2" marL="1371600" algn="l">
              <a:lnSpc>
                <a:spcPct val="115000"/>
              </a:lnSpc>
              <a:spcBef>
                <a:spcPts val="1600"/>
              </a:spcBef>
              <a:spcAft>
                <a:spcPts val="0"/>
              </a:spcAft>
              <a:buClr>
                <a:schemeClr val="accent2"/>
              </a:buClr>
              <a:buSzPts val="1100"/>
              <a:buChar char="■"/>
              <a:defRPr>
                <a:solidFill>
                  <a:schemeClr val="accent2"/>
                </a:solidFill>
              </a:defRPr>
            </a:lvl3pPr>
            <a:lvl4pPr indent="-298450" lvl="3" marL="1828800" algn="l">
              <a:lnSpc>
                <a:spcPct val="115000"/>
              </a:lnSpc>
              <a:spcBef>
                <a:spcPts val="1600"/>
              </a:spcBef>
              <a:spcAft>
                <a:spcPts val="0"/>
              </a:spcAft>
              <a:buClr>
                <a:schemeClr val="accent2"/>
              </a:buClr>
              <a:buSzPts val="1100"/>
              <a:buChar char="●"/>
              <a:defRPr>
                <a:solidFill>
                  <a:schemeClr val="accent2"/>
                </a:solidFill>
              </a:defRPr>
            </a:lvl4pPr>
            <a:lvl5pPr indent="-298450" lvl="4" marL="2286000" algn="l">
              <a:lnSpc>
                <a:spcPct val="115000"/>
              </a:lnSpc>
              <a:spcBef>
                <a:spcPts val="1600"/>
              </a:spcBef>
              <a:spcAft>
                <a:spcPts val="0"/>
              </a:spcAft>
              <a:buClr>
                <a:schemeClr val="accent2"/>
              </a:buClr>
              <a:buSzPts val="1100"/>
              <a:buChar char="○"/>
              <a:defRPr>
                <a:solidFill>
                  <a:schemeClr val="accent2"/>
                </a:solidFill>
              </a:defRPr>
            </a:lvl5pPr>
            <a:lvl6pPr indent="-298450" lvl="5" marL="2743200" algn="l">
              <a:lnSpc>
                <a:spcPct val="115000"/>
              </a:lnSpc>
              <a:spcBef>
                <a:spcPts val="1600"/>
              </a:spcBef>
              <a:spcAft>
                <a:spcPts val="0"/>
              </a:spcAft>
              <a:buClr>
                <a:schemeClr val="accent2"/>
              </a:buClr>
              <a:buSzPts val="1100"/>
              <a:buChar char="■"/>
              <a:defRPr>
                <a:solidFill>
                  <a:schemeClr val="accent2"/>
                </a:solidFill>
              </a:defRPr>
            </a:lvl6pPr>
            <a:lvl7pPr indent="-298450" lvl="6" marL="3200400" algn="l">
              <a:lnSpc>
                <a:spcPct val="115000"/>
              </a:lnSpc>
              <a:spcBef>
                <a:spcPts val="1600"/>
              </a:spcBef>
              <a:spcAft>
                <a:spcPts val="0"/>
              </a:spcAft>
              <a:buClr>
                <a:schemeClr val="accent2"/>
              </a:buClr>
              <a:buSzPts val="1100"/>
              <a:buChar char="●"/>
              <a:defRPr>
                <a:solidFill>
                  <a:schemeClr val="accent2"/>
                </a:solidFill>
              </a:defRPr>
            </a:lvl7pPr>
            <a:lvl8pPr indent="-298450" lvl="7" marL="3657600" algn="l">
              <a:lnSpc>
                <a:spcPct val="115000"/>
              </a:lnSpc>
              <a:spcBef>
                <a:spcPts val="1600"/>
              </a:spcBef>
              <a:spcAft>
                <a:spcPts val="0"/>
              </a:spcAft>
              <a:buClr>
                <a:schemeClr val="accent2"/>
              </a:buClr>
              <a:buSzPts val="1100"/>
              <a:buChar char="○"/>
              <a:defRPr>
                <a:solidFill>
                  <a:schemeClr val="accent2"/>
                </a:solidFill>
              </a:defRPr>
            </a:lvl8pPr>
            <a:lvl9pPr indent="-298450" lvl="8" marL="4114800" algn="l">
              <a:lnSpc>
                <a:spcPct val="115000"/>
              </a:lnSpc>
              <a:spcBef>
                <a:spcPts val="1600"/>
              </a:spcBef>
              <a:spcAft>
                <a:spcPts val="160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 name="Shape 14"/>
        <p:cNvGrpSpPr/>
        <p:nvPr/>
      </p:nvGrpSpPr>
      <p:grpSpPr>
        <a:xfrm>
          <a:off x="0" y="0"/>
          <a:ext cx="0" cy="0"/>
          <a:chOff x="0" y="0"/>
          <a:chExt cx="0" cy="0"/>
        </a:xfrm>
      </p:grpSpPr>
      <p:sp>
        <p:nvSpPr>
          <p:cNvPr id="15" name="Google Shape;15;p3"/>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3"/>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7" name="Google Shape;17;p3"/>
          <p:cNvSpPr txBox="1"/>
          <p:nvPr>
            <p:ph idx="1" type="body"/>
          </p:nvPr>
        </p:nvSpPr>
        <p:spPr>
          <a:xfrm>
            <a:off x="311700" y="1505700"/>
            <a:ext cx="3999900" cy="3076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8" name="Google Shape;18;p3"/>
          <p:cNvSpPr txBox="1"/>
          <p:nvPr>
            <p:ph idx="2" type="body"/>
          </p:nvPr>
        </p:nvSpPr>
        <p:spPr>
          <a:xfrm>
            <a:off x="4832400" y="1505700"/>
            <a:ext cx="3999900" cy="3076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9" name="Google Shape;19;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 name="Shape 20"/>
        <p:cNvGrpSpPr/>
        <p:nvPr/>
      </p:nvGrpSpPr>
      <p:grpSpPr>
        <a:xfrm>
          <a:off x="0" y="0"/>
          <a:ext cx="0" cy="0"/>
          <a:chOff x="0" y="0"/>
          <a:chExt cx="0" cy="0"/>
        </a:xfrm>
      </p:grpSpPr>
      <p:sp>
        <p:nvSpPr>
          <p:cNvPr id="21" name="Google Shape;21;p4"/>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4"/>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23" name="Google Shape;23;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24" name="Shape 24"/>
        <p:cNvGrpSpPr/>
        <p:nvPr/>
      </p:nvGrpSpPr>
      <p:grpSpPr>
        <a:xfrm>
          <a:off x="0" y="0"/>
          <a:ext cx="0" cy="0"/>
          <a:chOff x="0" y="0"/>
          <a:chExt cx="0" cy="0"/>
        </a:xfrm>
      </p:grpSpPr>
      <p:sp>
        <p:nvSpPr>
          <p:cNvPr id="25" name="Google Shape;25;p5"/>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26" name="Google Shape;26;p5"/>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27" name="Google Shape;27;p5"/>
          <p:cNvSpPr txBox="1"/>
          <p:nvPr>
            <p:ph type="title"/>
          </p:nvPr>
        </p:nvSpPr>
        <p:spPr>
          <a:xfrm>
            <a:off x="311700" y="539725"/>
            <a:ext cx="8520600" cy="128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28" name="Google Shape;28;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sp>
        <p:nvSpPr>
          <p:cNvPr id="30" name="Google Shape;30;p6"/>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6"/>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32" name="Google Shape;32;p6"/>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33" name="Google Shape;33;p6"/>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34" name="Google Shape;34;p6"/>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5" name="Google Shape;35;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7"/>
          <p:cNvSpPr txBox="1"/>
          <p:nvPr>
            <p:ph type="title"/>
          </p:nvPr>
        </p:nvSpPr>
        <p:spPr>
          <a:xfrm>
            <a:off x="311725" y="500925"/>
            <a:ext cx="3127500" cy="1829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accent2"/>
              </a:buClr>
              <a:buSzPts val="1300"/>
              <a:buChar char="●"/>
              <a:defRPr>
                <a:solidFill>
                  <a:schemeClr val="accent2"/>
                </a:solidFill>
              </a:defRPr>
            </a:lvl1pPr>
            <a:lvl2pPr indent="-298450" lvl="1" marL="914400" algn="l">
              <a:lnSpc>
                <a:spcPct val="115000"/>
              </a:lnSpc>
              <a:spcBef>
                <a:spcPts val="1600"/>
              </a:spcBef>
              <a:spcAft>
                <a:spcPts val="0"/>
              </a:spcAft>
              <a:buClr>
                <a:schemeClr val="accent2"/>
              </a:buClr>
              <a:buSzPts val="1100"/>
              <a:buChar char="○"/>
              <a:defRPr>
                <a:solidFill>
                  <a:schemeClr val="accent2"/>
                </a:solidFill>
              </a:defRPr>
            </a:lvl2pPr>
            <a:lvl3pPr indent="-298450" lvl="2" marL="1371600" algn="l">
              <a:lnSpc>
                <a:spcPct val="115000"/>
              </a:lnSpc>
              <a:spcBef>
                <a:spcPts val="1600"/>
              </a:spcBef>
              <a:spcAft>
                <a:spcPts val="0"/>
              </a:spcAft>
              <a:buClr>
                <a:schemeClr val="accent2"/>
              </a:buClr>
              <a:buSzPts val="1100"/>
              <a:buChar char="■"/>
              <a:defRPr>
                <a:solidFill>
                  <a:schemeClr val="accent2"/>
                </a:solidFill>
              </a:defRPr>
            </a:lvl3pPr>
            <a:lvl4pPr indent="-298450" lvl="3" marL="1828800" algn="l">
              <a:lnSpc>
                <a:spcPct val="115000"/>
              </a:lnSpc>
              <a:spcBef>
                <a:spcPts val="1600"/>
              </a:spcBef>
              <a:spcAft>
                <a:spcPts val="0"/>
              </a:spcAft>
              <a:buClr>
                <a:schemeClr val="accent2"/>
              </a:buClr>
              <a:buSzPts val="1100"/>
              <a:buChar char="●"/>
              <a:defRPr>
                <a:solidFill>
                  <a:schemeClr val="accent2"/>
                </a:solidFill>
              </a:defRPr>
            </a:lvl4pPr>
            <a:lvl5pPr indent="-298450" lvl="4" marL="2286000" algn="l">
              <a:lnSpc>
                <a:spcPct val="115000"/>
              </a:lnSpc>
              <a:spcBef>
                <a:spcPts val="1600"/>
              </a:spcBef>
              <a:spcAft>
                <a:spcPts val="0"/>
              </a:spcAft>
              <a:buClr>
                <a:schemeClr val="accent2"/>
              </a:buClr>
              <a:buSzPts val="1100"/>
              <a:buChar char="○"/>
              <a:defRPr>
                <a:solidFill>
                  <a:schemeClr val="accent2"/>
                </a:solidFill>
              </a:defRPr>
            </a:lvl5pPr>
            <a:lvl6pPr indent="-298450" lvl="5" marL="2743200" algn="l">
              <a:lnSpc>
                <a:spcPct val="115000"/>
              </a:lnSpc>
              <a:spcBef>
                <a:spcPts val="1600"/>
              </a:spcBef>
              <a:spcAft>
                <a:spcPts val="0"/>
              </a:spcAft>
              <a:buClr>
                <a:schemeClr val="accent2"/>
              </a:buClr>
              <a:buSzPts val="1100"/>
              <a:buChar char="■"/>
              <a:defRPr>
                <a:solidFill>
                  <a:schemeClr val="accent2"/>
                </a:solidFill>
              </a:defRPr>
            </a:lvl6pPr>
            <a:lvl7pPr indent="-298450" lvl="6" marL="3200400" algn="l">
              <a:lnSpc>
                <a:spcPct val="115000"/>
              </a:lnSpc>
              <a:spcBef>
                <a:spcPts val="1600"/>
              </a:spcBef>
              <a:spcAft>
                <a:spcPts val="0"/>
              </a:spcAft>
              <a:buClr>
                <a:schemeClr val="accent2"/>
              </a:buClr>
              <a:buSzPts val="1100"/>
              <a:buChar char="●"/>
              <a:defRPr>
                <a:solidFill>
                  <a:schemeClr val="accent2"/>
                </a:solidFill>
              </a:defRPr>
            </a:lvl7pPr>
            <a:lvl8pPr indent="-298450" lvl="7" marL="3657600" algn="l">
              <a:lnSpc>
                <a:spcPct val="115000"/>
              </a:lnSpc>
              <a:spcBef>
                <a:spcPts val="1600"/>
              </a:spcBef>
              <a:spcAft>
                <a:spcPts val="0"/>
              </a:spcAft>
              <a:buClr>
                <a:schemeClr val="accent2"/>
              </a:buClr>
              <a:buSzPts val="1100"/>
              <a:buChar char="○"/>
              <a:defRPr>
                <a:solidFill>
                  <a:schemeClr val="accent2"/>
                </a:solidFill>
              </a:defRPr>
            </a:lvl8pPr>
            <a:lvl9pPr indent="-298450" lvl="8" marL="4114800" algn="l">
              <a:lnSpc>
                <a:spcPct val="115000"/>
              </a:lnSpc>
              <a:spcBef>
                <a:spcPts val="1600"/>
              </a:spcBef>
              <a:spcAft>
                <a:spcPts val="160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9"/>
          <p:cNvSpPr txBox="1"/>
          <p:nvPr>
            <p:ph type="title"/>
          </p:nvPr>
        </p:nvSpPr>
        <p:spPr>
          <a:xfrm>
            <a:off x="311300" y="500925"/>
            <a:ext cx="3704400" cy="204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1600"/>
              <a:buNone/>
              <a:defRPr sz="1600">
                <a:solidFill>
                  <a:schemeClr val="accent2"/>
                </a:solidFill>
              </a:defRPr>
            </a:lvl1pPr>
            <a:lvl2pPr lvl="1" algn="l">
              <a:lnSpc>
                <a:spcPct val="100000"/>
              </a:lnSpc>
              <a:spcBef>
                <a:spcPts val="0"/>
              </a:spcBef>
              <a:spcAft>
                <a:spcPts val="0"/>
              </a:spcAft>
              <a:buClr>
                <a:schemeClr val="accent2"/>
              </a:buClr>
              <a:buSzPts val="1600"/>
              <a:buNone/>
              <a:defRPr sz="1600">
                <a:solidFill>
                  <a:schemeClr val="accent2"/>
                </a:solidFill>
              </a:defRPr>
            </a:lvl2pPr>
            <a:lvl3pPr lvl="2" algn="l">
              <a:lnSpc>
                <a:spcPct val="100000"/>
              </a:lnSpc>
              <a:spcBef>
                <a:spcPts val="0"/>
              </a:spcBef>
              <a:spcAft>
                <a:spcPts val="0"/>
              </a:spcAft>
              <a:buClr>
                <a:schemeClr val="accent2"/>
              </a:buClr>
              <a:buSzPts val="1600"/>
              <a:buNone/>
              <a:defRPr sz="1600">
                <a:solidFill>
                  <a:schemeClr val="accent2"/>
                </a:solidFill>
              </a:defRPr>
            </a:lvl3pPr>
            <a:lvl4pPr lvl="3" algn="l">
              <a:lnSpc>
                <a:spcPct val="100000"/>
              </a:lnSpc>
              <a:spcBef>
                <a:spcPts val="0"/>
              </a:spcBef>
              <a:spcAft>
                <a:spcPts val="0"/>
              </a:spcAft>
              <a:buClr>
                <a:schemeClr val="accent2"/>
              </a:buClr>
              <a:buSzPts val="1600"/>
              <a:buNone/>
              <a:defRPr sz="1600">
                <a:solidFill>
                  <a:schemeClr val="accent2"/>
                </a:solidFill>
              </a:defRPr>
            </a:lvl4pPr>
            <a:lvl5pPr lvl="4" algn="l">
              <a:lnSpc>
                <a:spcPct val="100000"/>
              </a:lnSpc>
              <a:spcBef>
                <a:spcPts val="0"/>
              </a:spcBef>
              <a:spcAft>
                <a:spcPts val="0"/>
              </a:spcAft>
              <a:buClr>
                <a:schemeClr val="accent2"/>
              </a:buClr>
              <a:buSzPts val="1600"/>
              <a:buNone/>
              <a:defRPr sz="1600">
                <a:solidFill>
                  <a:schemeClr val="accent2"/>
                </a:solidFill>
              </a:defRPr>
            </a:lvl5pPr>
            <a:lvl6pPr lvl="5" algn="l">
              <a:lnSpc>
                <a:spcPct val="100000"/>
              </a:lnSpc>
              <a:spcBef>
                <a:spcPts val="0"/>
              </a:spcBef>
              <a:spcAft>
                <a:spcPts val="0"/>
              </a:spcAft>
              <a:buClr>
                <a:schemeClr val="accent2"/>
              </a:buClr>
              <a:buSzPts val="1600"/>
              <a:buNone/>
              <a:defRPr sz="1600">
                <a:solidFill>
                  <a:schemeClr val="accent2"/>
                </a:solidFill>
              </a:defRPr>
            </a:lvl6pPr>
            <a:lvl7pPr lvl="6" algn="l">
              <a:lnSpc>
                <a:spcPct val="100000"/>
              </a:lnSpc>
              <a:spcBef>
                <a:spcPts val="0"/>
              </a:spcBef>
              <a:spcAft>
                <a:spcPts val="0"/>
              </a:spcAft>
              <a:buClr>
                <a:schemeClr val="accent2"/>
              </a:buClr>
              <a:buSzPts val="1600"/>
              <a:buNone/>
              <a:defRPr sz="1600">
                <a:solidFill>
                  <a:schemeClr val="accent2"/>
                </a:solidFill>
              </a:defRPr>
            </a:lvl7pPr>
            <a:lvl8pPr lvl="7" algn="l">
              <a:lnSpc>
                <a:spcPct val="100000"/>
              </a:lnSpc>
              <a:spcBef>
                <a:spcPts val="0"/>
              </a:spcBef>
              <a:spcAft>
                <a:spcPts val="0"/>
              </a:spcAft>
              <a:buClr>
                <a:schemeClr val="accent2"/>
              </a:buClr>
              <a:buSzPts val="1600"/>
              <a:buNone/>
              <a:defRPr sz="1600">
                <a:solidFill>
                  <a:schemeClr val="accent2"/>
                </a:solidFill>
              </a:defRPr>
            </a:lvl8pPr>
            <a:lvl9pPr lvl="8" algn="l">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10"/>
          <p:cNvSpPr txBox="1"/>
          <p:nvPr>
            <p:ph idx="1" type="body"/>
          </p:nvPr>
        </p:nvSpPr>
        <p:spPr>
          <a:xfrm>
            <a:off x="311700" y="4521400"/>
            <a:ext cx="7979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1pPr>
            <a:lvl2pPr lvl="1"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2pPr>
            <a:lvl3pPr lvl="2"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3pPr>
            <a:lvl4pPr lvl="3"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4pPr>
            <a:lvl5pPr lvl="4"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5pPr>
            <a:lvl6pPr lvl="5"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6pPr>
            <a:lvl7pPr lvl="6"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7pPr>
            <a:lvl8pPr lvl="7"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8pPr>
            <a:lvl9pPr lvl="8"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dk2"/>
              </a:buClr>
              <a:buSzPts val="1300"/>
              <a:buFont typeface="Roboto"/>
              <a:buChar char="●"/>
              <a:defRPr b="0" i="0" sz="1300" u="none" cap="none" strike="noStrike">
                <a:solidFill>
                  <a:schemeClr val="dk2"/>
                </a:solidFill>
                <a:latin typeface="Roboto"/>
                <a:ea typeface="Roboto"/>
                <a:cs typeface="Roboto"/>
                <a:sym typeface="Roboto"/>
              </a:defRPr>
            </a:lvl1pPr>
            <a:lvl2pPr indent="-298450" lvl="1" marL="914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2pPr>
            <a:lvl3pPr indent="-298450" lvl="2" marL="1371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3pPr>
            <a:lvl4pPr indent="-298450" lvl="3" marL="18288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4pPr>
            <a:lvl5pPr indent="-298450" lvl="4" marL="22860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5pPr>
            <a:lvl6pPr indent="-298450" lvl="5" marL="27432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6pPr>
            <a:lvl7pPr indent="-298450" lvl="6" marL="3200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7pPr>
            <a:lvl8pPr indent="-298450" lvl="7" marL="3657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8pPr>
            <a:lvl9pPr indent="-298450" lvl="8" marL="4114800" marR="0" rtl="0" algn="l">
              <a:lnSpc>
                <a:spcPct val="115000"/>
              </a:lnSpc>
              <a:spcBef>
                <a:spcPts val="1600"/>
              </a:spcBef>
              <a:spcAft>
                <a:spcPts val="1600"/>
              </a:spcAft>
              <a:buClr>
                <a:schemeClr val="dk2"/>
              </a:buClr>
              <a:buSzPts val="1100"/>
              <a:buFont typeface="Roboto"/>
              <a:buChar char="■"/>
              <a:defRPr b="0" i="0" sz="1100" u="none" cap="none" strike="noStrike">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175150"/>
            <a:ext cx="8520600" cy="195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t/>
            </a:r>
            <a:endParaRPr sz="3000"/>
          </a:p>
          <a:p>
            <a:pPr indent="0" lvl="0" marL="0" rtl="0" algn="ctr">
              <a:lnSpc>
                <a:spcPct val="100000"/>
              </a:lnSpc>
              <a:spcBef>
                <a:spcPts val="0"/>
              </a:spcBef>
              <a:spcAft>
                <a:spcPts val="0"/>
              </a:spcAft>
              <a:buNone/>
            </a:pPr>
            <a:r>
              <a:rPr lang="en" sz="2600"/>
              <a:t>Assignment 6 </a:t>
            </a:r>
            <a:endParaRPr sz="2600"/>
          </a:p>
          <a:p>
            <a:pPr indent="0" lvl="0" marL="0" rtl="0" algn="ctr">
              <a:lnSpc>
                <a:spcPct val="100000"/>
              </a:lnSpc>
              <a:spcBef>
                <a:spcPts val="0"/>
              </a:spcBef>
              <a:spcAft>
                <a:spcPts val="0"/>
              </a:spcAft>
              <a:buNone/>
            </a:pPr>
            <a:r>
              <a:t/>
            </a:r>
            <a:endParaRPr sz="3000"/>
          </a:p>
          <a:p>
            <a:pPr indent="0" lvl="0" marL="0" rtl="0" algn="ctr">
              <a:lnSpc>
                <a:spcPct val="100000"/>
              </a:lnSpc>
              <a:spcBef>
                <a:spcPts val="0"/>
              </a:spcBef>
              <a:spcAft>
                <a:spcPts val="0"/>
              </a:spcAft>
              <a:buSzPts val="3600"/>
              <a:buNone/>
            </a:pPr>
            <a:r>
              <a:t/>
            </a:r>
            <a:endParaRPr sz="3000"/>
          </a:p>
        </p:txBody>
      </p:sp>
      <p:sp>
        <p:nvSpPr>
          <p:cNvPr id="65" name="Google Shape;65;p13"/>
          <p:cNvSpPr txBox="1"/>
          <p:nvPr>
            <p:ph idx="1" type="subTitle"/>
          </p:nvPr>
        </p:nvSpPr>
        <p:spPr>
          <a:xfrm>
            <a:off x="311700" y="2202610"/>
            <a:ext cx="4242600" cy="73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
                <a:latin typeface="Arial"/>
                <a:ea typeface="Arial"/>
                <a:cs typeface="Arial"/>
                <a:sym typeface="Arial"/>
              </a:rPr>
              <a:t>Project Mentors : </a:t>
            </a:r>
            <a:endParaRPr>
              <a:latin typeface="Arial"/>
              <a:ea typeface="Arial"/>
              <a:cs typeface="Arial"/>
              <a:sym typeface="Arial"/>
            </a:endParaRPr>
          </a:p>
          <a:p>
            <a:pPr indent="0" lvl="0" marL="0" rtl="0" algn="l">
              <a:lnSpc>
                <a:spcPct val="100000"/>
              </a:lnSpc>
              <a:spcBef>
                <a:spcPts val="0"/>
              </a:spcBef>
              <a:spcAft>
                <a:spcPts val="0"/>
              </a:spcAft>
              <a:buSzPts val="1600"/>
              <a:buNone/>
            </a:pPr>
            <a:r>
              <a:rPr lang="en">
                <a:latin typeface="Arial"/>
                <a:ea typeface="Arial"/>
                <a:cs typeface="Arial"/>
                <a:sym typeface="Arial"/>
              </a:rPr>
              <a:t>Mrs. Priya R.L , </a:t>
            </a:r>
            <a:endParaRPr>
              <a:latin typeface="Arial"/>
              <a:ea typeface="Arial"/>
              <a:cs typeface="Arial"/>
              <a:sym typeface="Arial"/>
            </a:endParaRPr>
          </a:p>
          <a:p>
            <a:pPr indent="0" lvl="0" marL="0" rtl="0" algn="l">
              <a:lnSpc>
                <a:spcPct val="100000"/>
              </a:lnSpc>
              <a:spcBef>
                <a:spcPts val="0"/>
              </a:spcBef>
              <a:spcAft>
                <a:spcPts val="0"/>
              </a:spcAft>
              <a:buSzPts val="1600"/>
              <a:buNone/>
            </a:pPr>
            <a:r>
              <a:rPr lang="en">
                <a:latin typeface="Arial"/>
                <a:ea typeface="Arial"/>
                <a:cs typeface="Arial"/>
                <a:sym typeface="Arial"/>
              </a:rPr>
              <a:t>Mrs. Nusrat Ansari </a:t>
            </a:r>
            <a:endParaRPr>
              <a:latin typeface="Arial"/>
              <a:ea typeface="Arial"/>
              <a:cs typeface="Arial"/>
              <a:sym typeface="Arial"/>
            </a:endParaRPr>
          </a:p>
        </p:txBody>
      </p:sp>
      <p:pic>
        <p:nvPicPr>
          <p:cNvPr id="66" name="Google Shape;66;p13"/>
          <p:cNvPicPr preferRelativeResize="0"/>
          <p:nvPr/>
        </p:nvPicPr>
        <p:blipFill rotWithShape="1">
          <a:blip r:embed="rId3">
            <a:alphaModFix/>
          </a:blip>
          <a:srcRect b="0" l="0" r="0" t="0"/>
          <a:stretch/>
        </p:blipFill>
        <p:spPr>
          <a:xfrm>
            <a:off x="4211900" y="2973475"/>
            <a:ext cx="931600" cy="1504100"/>
          </a:xfrm>
          <a:prstGeom prst="rect">
            <a:avLst/>
          </a:prstGeom>
          <a:noFill/>
          <a:ln>
            <a:noFill/>
          </a:ln>
        </p:spPr>
      </p:pic>
      <p:sp>
        <p:nvSpPr>
          <p:cNvPr id="67" name="Google Shape;67;p13"/>
          <p:cNvSpPr txBox="1"/>
          <p:nvPr/>
        </p:nvSpPr>
        <p:spPr>
          <a:xfrm>
            <a:off x="5207175" y="3673925"/>
            <a:ext cx="3839400" cy="150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3F3F3"/>
                </a:solidFill>
                <a:latin typeface="Arial"/>
                <a:ea typeface="Arial"/>
                <a:cs typeface="Arial"/>
                <a:sym typeface="Arial"/>
              </a:rPr>
              <a:t>Group Number</a:t>
            </a:r>
            <a:r>
              <a:rPr b="0" i="0" lang="en" sz="1400" u="none" cap="none" strike="noStrike">
                <a:solidFill>
                  <a:srgbClr val="F3F3F3"/>
                </a:solidFill>
                <a:latin typeface="Arial"/>
                <a:ea typeface="Arial"/>
                <a:cs typeface="Arial"/>
                <a:sym typeface="Arial"/>
              </a:rPr>
              <a:t> :    </a:t>
            </a:r>
            <a:r>
              <a:rPr lang="en">
                <a:solidFill>
                  <a:srgbClr val="F3F3F3"/>
                </a:solidFill>
              </a:rPr>
              <a:t>30</a:t>
            </a:r>
            <a:endParaRPr b="0" i="0" sz="1400" u="none" cap="none" strike="noStrike">
              <a:solidFill>
                <a:srgbClr val="F3F3F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3F3F3"/>
                </a:solidFill>
                <a:latin typeface="Arial"/>
                <a:ea typeface="Arial"/>
                <a:cs typeface="Arial"/>
                <a:sym typeface="Arial"/>
              </a:rPr>
              <a:t>Group Members</a:t>
            </a:r>
            <a:r>
              <a:rPr b="0" i="0" lang="en" sz="1400" u="none" cap="none" strike="noStrike">
                <a:solidFill>
                  <a:srgbClr val="F3F3F3"/>
                </a:solidFill>
                <a:latin typeface="Arial"/>
                <a:ea typeface="Arial"/>
                <a:cs typeface="Arial"/>
                <a:sym typeface="Arial"/>
              </a:rPr>
              <a:t> : </a:t>
            </a:r>
            <a:r>
              <a:rPr lang="en">
                <a:solidFill>
                  <a:srgbClr val="F3F3F3"/>
                </a:solidFill>
              </a:rPr>
              <a:t>J N Guru Akaash  D17A 28</a:t>
            </a:r>
            <a:endParaRPr>
              <a:solidFill>
                <a:srgbClr val="F3F3F3"/>
              </a:solidFill>
            </a:endParaRPr>
          </a:p>
          <a:p>
            <a:pPr indent="0" lvl="0" marL="1371600" marR="0" rtl="0" algn="l">
              <a:lnSpc>
                <a:spcPct val="100000"/>
              </a:lnSpc>
              <a:spcBef>
                <a:spcPts val="0"/>
              </a:spcBef>
              <a:spcAft>
                <a:spcPts val="0"/>
              </a:spcAft>
              <a:buClr>
                <a:srgbClr val="000000"/>
              </a:buClr>
              <a:buSzPts val="1400"/>
              <a:buFont typeface="Arial"/>
              <a:buNone/>
            </a:pPr>
            <a:r>
              <a:rPr lang="en">
                <a:solidFill>
                  <a:srgbClr val="F3F3F3"/>
                </a:solidFill>
              </a:rPr>
              <a:t>   Ajay Nair             D17A 55</a:t>
            </a:r>
            <a:endParaRPr b="0" i="0" sz="1400" u="none" cap="none" strike="noStrike">
              <a:solidFill>
                <a:srgbClr val="F3F3F3"/>
              </a:solidFill>
              <a:latin typeface="Arial"/>
              <a:ea typeface="Arial"/>
              <a:cs typeface="Arial"/>
              <a:sym typeface="Arial"/>
            </a:endParaRPr>
          </a:p>
          <a:p>
            <a:pPr indent="457200" lvl="0" marL="914400" marR="0" rtl="0" algn="l">
              <a:lnSpc>
                <a:spcPct val="100000"/>
              </a:lnSpc>
              <a:spcBef>
                <a:spcPts val="0"/>
              </a:spcBef>
              <a:spcAft>
                <a:spcPts val="0"/>
              </a:spcAft>
              <a:buClr>
                <a:srgbClr val="000000"/>
              </a:buClr>
              <a:buSzPts val="1400"/>
              <a:buFont typeface="Arial"/>
              <a:buNone/>
            </a:pPr>
            <a:r>
              <a:rPr lang="en">
                <a:solidFill>
                  <a:srgbClr val="F3F3F3"/>
                </a:solidFill>
              </a:rPr>
              <a:t>   </a:t>
            </a:r>
            <a:r>
              <a:rPr lang="en">
                <a:solidFill>
                  <a:srgbClr val="F3F3F3"/>
                </a:solidFill>
              </a:rPr>
              <a:t>Manigandhan K    D17A </a:t>
            </a:r>
            <a:r>
              <a:rPr lang="en">
                <a:solidFill>
                  <a:srgbClr val="F3F3F3"/>
                </a:solidFill>
              </a:rPr>
              <a:t>47</a:t>
            </a:r>
            <a:endParaRPr b="0" i="0" sz="1400" u="none" cap="none" strike="noStrike">
              <a:solidFill>
                <a:srgbClr val="F3F3F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lang="en">
                <a:solidFill>
                  <a:srgbClr val="F3F3F3"/>
                </a:solidFill>
              </a:rPr>
              <a:t>			   Varun Tripathy      </a:t>
            </a:r>
            <a:r>
              <a:rPr lang="en">
                <a:solidFill>
                  <a:srgbClr val="F3F3F3"/>
                </a:solidFill>
              </a:rPr>
              <a:t>D17A </a:t>
            </a:r>
            <a:r>
              <a:rPr lang="en">
                <a:solidFill>
                  <a:srgbClr val="F3F3F3"/>
                </a:solidFill>
              </a:rPr>
              <a:t>69</a:t>
            </a:r>
            <a:endParaRPr>
              <a:solidFill>
                <a:srgbClr val="F3F3F3"/>
              </a:solidFill>
            </a:endParaRPr>
          </a:p>
          <a:p>
            <a:pPr indent="0" lvl="0" marL="0" marR="0" rtl="0" algn="l">
              <a:lnSpc>
                <a:spcPct val="100000"/>
              </a:lnSpc>
              <a:spcBef>
                <a:spcPts val="0"/>
              </a:spcBef>
              <a:spcAft>
                <a:spcPts val="0"/>
              </a:spcAft>
              <a:buClr>
                <a:srgbClr val="000000"/>
              </a:buClr>
              <a:buSzPts val="1400"/>
              <a:buFont typeface="Arial"/>
              <a:buNone/>
            </a:pPr>
            <a:r>
              <a:rPr lang="en">
                <a:solidFill>
                  <a:srgbClr val="F3F3F3"/>
                </a:solidFill>
              </a:rPr>
              <a:t>			   </a:t>
            </a:r>
            <a:endParaRPr>
              <a:solidFill>
                <a:srgbClr val="F3F3F3"/>
              </a:solidFill>
            </a:endParaRPr>
          </a:p>
        </p:txBody>
      </p:sp>
      <p:pic>
        <p:nvPicPr>
          <p:cNvPr id="68" name="Google Shape;68;p13"/>
          <p:cNvPicPr preferRelativeResize="0"/>
          <p:nvPr/>
        </p:nvPicPr>
        <p:blipFill>
          <a:blip r:embed="rId4">
            <a:alphaModFix/>
          </a:blip>
          <a:stretch>
            <a:fillRect/>
          </a:stretch>
        </p:blipFill>
        <p:spPr>
          <a:xfrm>
            <a:off x="3871225" y="1611277"/>
            <a:ext cx="1612950" cy="8172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and implementation screenshots</a:t>
            </a:r>
            <a:endParaRPr/>
          </a:p>
        </p:txBody>
      </p:sp>
      <p:sp>
        <p:nvSpPr>
          <p:cNvPr id="140" name="Google Shape;140;p22"/>
          <p:cNvSpPr txBox="1"/>
          <p:nvPr/>
        </p:nvSpPr>
        <p:spPr>
          <a:xfrm>
            <a:off x="6374900" y="3312775"/>
            <a:ext cx="278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41" name="Google Shape;141;p22"/>
          <p:cNvSpPr txBox="1"/>
          <p:nvPr/>
        </p:nvSpPr>
        <p:spPr>
          <a:xfrm>
            <a:off x="2244850" y="1374075"/>
            <a:ext cx="5056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Keras OCR and Easy OCR integrated detector model’s results</a:t>
            </a:r>
            <a:endParaRPr>
              <a:latin typeface="Roboto"/>
              <a:ea typeface="Roboto"/>
              <a:cs typeface="Roboto"/>
              <a:sym typeface="Roboto"/>
            </a:endParaRPr>
          </a:p>
        </p:txBody>
      </p:sp>
      <p:pic>
        <p:nvPicPr>
          <p:cNvPr id="142" name="Google Shape;142;p22"/>
          <p:cNvPicPr preferRelativeResize="0"/>
          <p:nvPr/>
        </p:nvPicPr>
        <p:blipFill>
          <a:blip r:embed="rId3">
            <a:alphaModFix/>
          </a:blip>
          <a:stretch>
            <a:fillRect/>
          </a:stretch>
        </p:blipFill>
        <p:spPr>
          <a:xfrm>
            <a:off x="311725" y="2023725"/>
            <a:ext cx="4337521" cy="2517638"/>
          </a:xfrm>
          <a:prstGeom prst="rect">
            <a:avLst/>
          </a:prstGeom>
          <a:noFill/>
          <a:ln>
            <a:noFill/>
          </a:ln>
        </p:spPr>
      </p:pic>
      <p:sp>
        <p:nvSpPr>
          <p:cNvPr id="143" name="Google Shape;143;p22"/>
          <p:cNvSpPr txBox="1"/>
          <p:nvPr/>
        </p:nvSpPr>
        <p:spPr>
          <a:xfrm>
            <a:off x="933200" y="4656175"/>
            <a:ext cx="2680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Fig 4: DSO </a:t>
            </a:r>
            <a:endParaRPr>
              <a:latin typeface="Roboto"/>
              <a:ea typeface="Roboto"/>
              <a:cs typeface="Roboto"/>
              <a:sym typeface="Roboto"/>
            </a:endParaRPr>
          </a:p>
        </p:txBody>
      </p:sp>
      <p:pic>
        <p:nvPicPr>
          <p:cNvPr id="144" name="Google Shape;144;p22"/>
          <p:cNvPicPr preferRelativeResize="0"/>
          <p:nvPr/>
        </p:nvPicPr>
        <p:blipFill>
          <a:blip r:embed="rId4">
            <a:alphaModFix/>
          </a:blip>
          <a:stretch>
            <a:fillRect/>
          </a:stretch>
        </p:blipFill>
        <p:spPr>
          <a:xfrm>
            <a:off x="4784155" y="2023725"/>
            <a:ext cx="4229095" cy="2517650"/>
          </a:xfrm>
          <a:prstGeom prst="rect">
            <a:avLst/>
          </a:prstGeom>
          <a:noFill/>
          <a:ln>
            <a:noFill/>
          </a:ln>
        </p:spPr>
      </p:pic>
      <p:sp>
        <p:nvSpPr>
          <p:cNvPr id="145" name="Google Shape;145;p22"/>
          <p:cNvSpPr txBox="1"/>
          <p:nvPr/>
        </p:nvSpPr>
        <p:spPr>
          <a:xfrm>
            <a:off x="5707300" y="4656175"/>
            <a:ext cx="2680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Fig 5: Power Supply </a:t>
            </a:r>
            <a:endParaRPr>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and Implementation Screenshots</a:t>
            </a:r>
            <a:endParaRPr/>
          </a:p>
        </p:txBody>
      </p:sp>
      <p:pic>
        <p:nvPicPr>
          <p:cNvPr id="151" name="Google Shape;151;p23"/>
          <p:cNvPicPr preferRelativeResize="0"/>
          <p:nvPr/>
        </p:nvPicPr>
        <p:blipFill>
          <a:blip r:embed="rId3">
            <a:alphaModFix/>
          </a:blip>
          <a:stretch>
            <a:fillRect/>
          </a:stretch>
        </p:blipFill>
        <p:spPr>
          <a:xfrm>
            <a:off x="311725" y="1966625"/>
            <a:ext cx="3845798" cy="2043075"/>
          </a:xfrm>
          <a:prstGeom prst="rect">
            <a:avLst/>
          </a:prstGeom>
          <a:noFill/>
          <a:ln cap="flat" cmpd="sng" w="19050">
            <a:solidFill>
              <a:schemeClr val="dk2"/>
            </a:solidFill>
            <a:prstDash val="solid"/>
            <a:round/>
            <a:headEnd len="sm" w="sm" type="none"/>
            <a:tailEnd len="sm" w="sm" type="none"/>
          </a:ln>
        </p:spPr>
      </p:pic>
      <p:pic>
        <p:nvPicPr>
          <p:cNvPr id="152" name="Google Shape;152;p23"/>
          <p:cNvPicPr preferRelativeResize="0"/>
          <p:nvPr/>
        </p:nvPicPr>
        <p:blipFill>
          <a:blip r:embed="rId4">
            <a:alphaModFix/>
          </a:blip>
          <a:stretch>
            <a:fillRect/>
          </a:stretch>
        </p:blipFill>
        <p:spPr>
          <a:xfrm>
            <a:off x="4986525" y="1966625"/>
            <a:ext cx="3845798" cy="2043080"/>
          </a:xfrm>
          <a:prstGeom prst="rect">
            <a:avLst/>
          </a:prstGeom>
          <a:noFill/>
          <a:ln cap="flat" cmpd="sng" w="19050">
            <a:solidFill>
              <a:schemeClr val="dk2"/>
            </a:solidFill>
            <a:prstDash val="solid"/>
            <a:round/>
            <a:headEnd len="sm" w="sm" type="none"/>
            <a:tailEnd len="sm" w="sm" type="none"/>
          </a:ln>
        </p:spPr>
      </p:pic>
      <p:sp>
        <p:nvSpPr>
          <p:cNvPr id="153" name="Google Shape;153;p23"/>
          <p:cNvSpPr txBox="1"/>
          <p:nvPr/>
        </p:nvSpPr>
        <p:spPr>
          <a:xfrm>
            <a:off x="3480625" y="4311475"/>
            <a:ext cx="2182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Annotation Tool</a:t>
            </a:r>
            <a:endParaRPr>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 Results of Detector Model</a:t>
            </a:r>
            <a:endParaRPr/>
          </a:p>
        </p:txBody>
      </p:sp>
      <p:graphicFrame>
        <p:nvGraphicFramePr>
          <p:cNvPr id="159" name="Google Shape;159;p24"/>
          <p:cNvGraphicFramePr/>
          <p:nvPr/>
        </p:nvGraphicFramePr>
        <p:xfrm>
          <a:off x="958700" y="1764200"/>
          <a:ext cx="3000000" cy="3000000"/>
        </p:xfrm>
        <a:graphic>
          <a:graphicData uri="http://schemas.openxmlformats.org/drawingml/2006/table">
            <a:tbl>
              <a:tblPr>
                <a:noFill/>
                <a:tableStyleId>{D4E24265-BD68-47A8-AD48-060B23064396}</a:tableStyleId>
              </a:tblPr>
              <a:tblGrid>
                <a:gridCol w="491175"/>
                <a:gridCol w="1311125"/>
                <a:gridCol w="1360825"/>
                <a:gridCol w="1857800"/>
                <a:gridCol w="2205650"/>
              </a:tblGrid>
              <a:tr h="381000">
                <a:tc>
                  <a:txBody>
                    <a:bodyPr/>
                    <a:lstStyle/>
                    <a:p>
                      <a:pPr indent="0" lvl="0" marL="0" rtl="0" algn="l">
                        <a:spcBef>
                          <a:spcPts val="0"/>
                        </a:spcBef>
                        <a:spcAft>
                          <a:spcPts val="0"/>
                        </a:spcAft>
                        <a:buNone/>
                      </a:pPr>
                      <a:r>
                        <a:rPr b="1" lang="en"/>
                        <a:t>Fig No.</a:t>
                      </a:r>
                      <a:endParaRPr b="1"/>
                    </a:p>
                  </a:txBody>
                  <a:tcPr marT="91425" marB="91425" marR="91425" marL="91425"/>
                </a:tc>
                <a:tc>
                  <a:txBody>
                    <a:bodyPr/>
                    <a:lstStyle/>
                    <a:p>
                      <a:pPr indent="0" lvl="0" marL="0" rtl="0" algn="l">
                        <a:spcBef>
                          <a:spcPts val="0"/>
                        </a:spcBef>
                        <a:spcAft>
                          <a:spcPts val="0"/>
                        </a:spcAft>
                        <a:buNone/>
                      </a:pPr>
                      <a:r>
                        <a:rPr b="1" lang="en"/>
                        <a:t>Fig Name</a:t>
                      </a:r>
                      <a:endParaRPr b="1"/>
                    </a:p>
                  </a:txBody>
                  <a:tcPr marT="91425" marB="91425" marR="91425" marL="91425"/>
                </a:tc>
                <a:tc>
                  <a:txBody>
                    <a:bodyPr/>
                    <a:lstStyle/>
                    <a:p>
                      <a:pPr indent="0" lvl="0" marL="0" rtl="0" algn="l">
                        <a:spcBef>
                          <a:spcPts val="0"/>
                        </a:spcBef>
                        <a:spcAft>
                          <a:spcPts val="0"/>
                        </a:spcAft>
                        <a:buNone/>
                      </a:pPr>
                      <a:r>
                        <a:rPr b="1" lang="en"/>
                        <a:t>Actual ROIs</a:t>
                      </a:r>
                      <a:endParaRPr b="1"/>
                    </a:p>
                  </a:txBody>
                  <a:tcPr marT="91425" marB="91425" marR="91425" marL="91425"/>
                </a:tc>
                <a:tc>
                  <a:txBody>
                    <a:bodyPr/>
                    <a:lstStyle/>
                    <a:p>
                      <a:pPr indent="0" lvl="0" marL="0" rtl="0" algn="l">
                        <a:spcBef>
                          <a:spcPts val="0"/>
                        </a:spcBef>
                        <a:spcAft>
                          <a:spcPts val="0"/>
                        </a:spcAft>
                        <a:buNone/>
                      </a:pPr>
                      <a:r>
                        <a:rPr b="1" lang="en"/>
                        <a:t>ROIs detected by </a:t>
                      </a:r>
                      <a:r>
                        <a:rPr b="1" lang="en"/>
                        <a:t>original</a:t>
                      </a:r>
                      <a:r>
                        <a:rPr b="1" lang="en"/>
                        <a:t> model</a:t>
                      </a:r>
                      <a:endParaRPr b="1"/>
                    </a:p>
                  </a:txBody>
                  <a:tcPr marT="91425" marB="91425" marR="91425" marL="91425"/>
                </a:tc>
                <a:tc>
                  <a:txBody>
                    <a:bodyPr/>
                    <a:lstStyle/>
                    <a:p>
                      <a:pPr indent="0" lvl="0" marL="0" rtl="0" algn="l">
                        <a:spcBef>
                          <a:spcPts val="0"/>
                        </a:spcBef>
                        <a:spcAft>
                          <a:spcPts val="0"/>
                        </a:spcAft>
                        <a:buNone/>
                      </a:pPr>
                      <a:r>
                        <a:rPr b="1" lang="en"/>
                        <a:t>ROIs detected by custom trained model</a:t>
                      </a:r>
                      <a:endParaRPr b="1"/>
                    </a:p>
                  </a:txBody>
                  <a:tcPr marT="91425" marB="91425" marR="91425" marL="91425"/>
                </a:tc>
              </a:tr>
              <a:tr h="381000">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Long Text</a:t>
                      </a:r>
                      <a:endParaRPr/>
                    </a:p>
                  </a:txBody>
                  <a:tcPr marT="91425" marB="91425" marR="91425" marL="91425"/>
                </a:tc>
                <a:tc>
                  <a:txBody>
                    <a:bodyPr/>
                    <a:lstStyle/>
                    <a:p>
                      <a:pPr indent="0" lvl="0" marL="0" rtl="0" algn="l">
                        <a:spcBef>
                          <a:spcPts val="0"/>
                        </a:spcBef>
                        <a:spcAft>
                          <a:spcPts val="0"/>
                        </a:spcAft>
                        <a:buNone/>
                      </a:pPr>
                      <a:r>
                        <a:rPr lang="en"/>
                        <a:t>33</a:t>
                      </a:r>
                      <a:endParaRPr/>
                    </a:p>
                  </a:txBody>
                  <a:tcPr marT="91425" marB="91425" marR="91425" marL="91425"/>
                </a:tc>
                <a:tc>
                  <a:txBody>
                    <a:bodyPr/>
                    <a:lstStyle/>
                    <a:p>
                      <a:pPr indent="0" lvl="0" marL="0" rtl="0" algn="l">
                        <a:spcBef>
                          <a:spcPts val="0"/>
                        </a:spcBef>
                        <a:spcAft>
                          <a:spcPts val="0"/>
                        </a:spcAft>
                        <a:buNone/>
                      </a:pPr>
                      <a:r>
                        <a:rPr lang="en"/>
                        <a:t>33</a:t>
                      </a:r>
                      <a:endParaRPr/>
                    </a:p>
                  </a:txBody>
                  <a:tcPr marT="91425" marB="91425" marR="91425" marL="91425"/>
                </a:tc>
                <a:tc>
                  <a:txBody>
                    <a:bodyPr/>
                    <a:lstStyle/>
                    <a:p>
                      <a:pPr indent="0" lvl="0" marL="0" rtl="0" algn="l">
                        <a:spcBef>
                          <a:spcPts val="0"/>
                        </a:spcBef>
                        <a:spcAft>
                          <a:spcPts val="0"/>
                        </a:spcAft>
                        <a:buNone/>
                      </a:pPr>
                      <a:r>
                        <a:rPr lang="en"/>
                        <a:t>35</a:t>
                      </a:r>
                      <a:endParaRPr/>
                    </a:p>
                  </a:txBody>
                  <a:tcPr marT="91425" marB="91425" marR="91425" marL="91425"/>
                </a:tc>
              </a:tr>
              <a:tr h="381000">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Calculator</a:t>
                      </a:r>
                      <a:endParaRPr/>
                    </a:p>
                  </a:txBody>
                  <a:tcPr marT="91425" marB="91425" marR="91425" marL="91425"/>
                </a:tc>
                <a:tc>
                  <a:txBody>
                    <a:bodyPr/>
                    <a:lstStyle/>
                    <a:p>
                      <a:pPr indent="0" lvl="0" marL="0" rtl="0" algn="l">
                        <a:spcBef>
                          <a:spcPts val="0"/>
                        </a:spcBef>
                        <a:spcAft>
                          <a:spcPts val="0"/>
                        </a:spcAft>
                        <a:buNone/>
                      </a:pPr>
                      <a:r>
                        <a:rPr lang="en"/>
                        <a:t>55</a:t>
                      </a:r>
                      <a:endParaRPr/>
                    </a:p>
                  </a:txBody>
                  <a:tcPr marT="91425" marB="91425" marR="91425" marL="91425"/>
                </a:tc>
                <a:tc>
                  <a:txBody>
                    <a:bodyPr/>
                    <a:lstStyle/>
                    <a:p>
                      <a:pPr indent="0" lvl="0" marL="0" rtl="0" algn="l">
                        <a:spcBef>
                          <a:spcPts val="0"/>
                        </a:spcBef>
                        <a:spcAft>
                          <a:spcPts val="0"/>
                        </a:spcAft>
                        <a:buNone/>
                      </a:pPr>
                      <a:r>
                        <a:rPr lang="en"/>
                        <a:t>9</a:t>
                      </a:r>
                      <a:endParaRPr/>
                    </a:p>
                  </a:txBody>
                  <a:tcPr marT="91425" marB="91425" marR="91425" marL="91425"/>
                </a:tc>
                <a:tc>
                  <a:txBody>
                    <a:bodyPr/>
                    <a:lstStyle/>
                    <a:p>
                      <a:pPr indent="0" lvl="0" marL="0" rtl="0" algn="l">
                        <a:spcBef>
                          <a:spcPts val="0"/>
                        </a:spcBef>
                        <a:spcAft>
                          <a:spcPts val="0"/>
                        </a:spcAft>
                        <a:buNone/>
                      </a:pPr>
                      <a:r>
                        <a:rPr lang="en"/>
                        <a:t>48</a:t>
                      </a:r>
                      <a:endParaRPr/>
                    </a:p>
                  </a:txBody>
                  <a:tcPr marT="91425" marB="91425" marR="91425" marL="91425"/>
                </a:tc>
              </a:tr>
              <a:tr h="381000">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Rotated Text</a:t>
                      </a:r>
                      <a:endParaRPr/>
                    </a:p>
                  </a:txBody>
                  <a:tcPr marT="91425" marB="91425" marR="91425" marL="91425"/>
                </a:tc>
                <a:tc>
                  <a:txBody>
                    <a:bodyPr/>
                    <a:lstStyle/>
                    <a:p>
                      <a:pPr indent="0" lvl="0" marL="0" rtl="0" algn="l">
                        <a:spcBef>
                          <a:spcPts val="0"/>
                        </a:spcBef>
                        <a:spcAft>
                          <a:spcPts val="0"/>
                        </a:spcAft>
                        <a:buNone/>
                      </a:pPr>
                      <a:r>
                        <a:rPr lang="en"/>
                        <a:t>38</a:t>
                      </a:r>
                      <a:endParaRPr/>
                    </a:p>
                  </a:txBody>
                  <a:tcPr marT="91425" marB="91425" marR="91425" marL="91425"/>
                </a:tc>
                <a:tc>
                  <a:txBody>
                    <a:bodyPr/>
                    <a:lstStyle/>
                    <a:p>
                      <a:pPr indent="0" lvl="0" marL="0" rtl="0" algn="l">
                        <a:spcBef>
                          <a:spcPts val="0"/>
                        </a:spcBef>
                        <a:spcAft>
                          <a:spcPts val="0"/>
                        </a:spcAft>
                        <a:buNone/>
                      </a:pPr>
                      <a:r>
                        <a:rPr lang="en"/>
                        <a:t>41</a:t>
                      </a:r>
                      <a:endParaRPr/>
                    </a:p>
                  </a:txBody>
                  <a:tcPr marT="91425" marB="91425" marR="91425" marL="91425"/>
                </a:tc>
                <a:tc>
                  <a:txBody>
                    <a:bodyPr/>
                    <a:lstStyle/>
                    <a:p>
                      <a:pPr indent="0" lvl="0" marL="0" rtl="0" algn="l">
                        <a:spcBef>
                          <a:spcPts val="0"/>
                        </a:spcBef>
                        <a:spcAft>
                          <a:spcPts val="0"/>
                        </a:spcAft>
                        <a:buNone/>
                      </a:pPr>
                      <a:r>
                        <a:rPr lang="en"/>
                        <a:t>15</a:t>
                      </a:r>
                      <a:endParaRPr/>
                    </a:p>
                  </a:txBody>
                  <a:tcPr marT="91425" marB="91425" marR="91425" marL="91425"/>
                </a:tc>
              </a:tr>
              <a:tr h="381000">
                <a:tc>
                  <a:txBody>
                    <a:bodyPr/>
                    <a:lstStyle/>
                    <a:p>
                      <a:pPr indent="0" lvl="0" marL="0" rtl="0" algn="l">
                        <a:spcBef>
                          <a:spcPts val="0"/>
                        </a:spcBef>
                        <a:spcAft>
                          <a:spcPts val="0"/>
                        </a:spcAft>
                        <a:buNone/>
                      </a:pPr>
                      <a:r>
                        <a:rPr lang="en"/>
                        <a:t>4</a:t>
                      </a:r>
                      <a:endParaRPr/>
                    </a:p>
                  </a:txBody>
                  <a:tcPr marT="91425" marB="91425" marR="91425" marL="91425"/>
                </a:tc>
                <a:tc>
                  <a:txBody>
                    <a:bodyPr/>
                    <a:lstStyle/>
                    <a:p>
                      <a:pPr indent="0" lvl="0" marL="0" rtl="0" algn="l">
                        <a:spcBef>
                          <a:spcPts val="0"/>
                        </a:spcBef>
                        <a:spcAft>
                          <a:spcPts val="0"/>
                        </a:spcAft>
                        <a:buNone/>
                      </a:pPr>
                      <a:r>
                        <a:rPr lang="en"/>
                        <a:t>DSO</a:t>
                      </a:r>
                      <a:endParaRPr/>
                    </a:p>
                  </a:txBody>
                  <a:tcPr marT="91425" marB="91425" marR="91425" marL="91425"/>
                </a:tc>
                <a:tc>
                  <a:txBody>
                    <a:bodyPr/>
                    <a:lstStyle/>
                    <a:p>
                      <a:pPr indent="0" lvl="0" marL="0" rtl="0" algn="l">
                        <a:spcBef>
                          <a:spcPts val="0"/>
                        </a:spcBef>
                        <a:spcAft>
                          <a:spcPts val="0"/>
                        </a:spcAft>
                        <a:buNone/>
                      </a:pPr>
                      <a:r>
                        <a:rPr lang="en"/>
                        <a:t>77</a:t>
                      </a:r>
                      <a:endParaRPr/>
                    </a:p>
                  </a:txBody>
                  <a:tcPr marT="91425" marB="91425" marR="91425" marL="91425"/>
                </a:tc>
                <a:tc>
                  <a:txBody>
                    <a:bodyPr/>
                    <a:lstStyle/>
                    <a:p>
                      <a:pPr indent="0" lvl="0" marL="0" rtl="0" algn="l">
                        <a:spcBef>
                          <a:spcPts val="0"/>
                        </a:spcBef>
                        <a:spcAft>
                          <a:spcPts val="0"/>
                        </a:spcAft>
                        <a:buNone/>
                      </a:pPr>
                      <a:r>
                        <a:rPr lang="en"/>
                        <a:t>81</a:t>
                      </a:r>
                      <a:endParaRPr/>
                    </a:p>
                  </a:txBody>
                  <a:tcPr marT="91425" marB="91425" marR="91425" marL="91425"/>
                </a:tc>
                <a:tc>
                  <a:txBody>
                    <a:bodyPr/>
                    <a:lstStyle/>
                    <a:p>
                      <a:pPr indent="0" lvl="0" marL="0" rtl="0" algn="l">
                        <a:spcBef>
                          <a:spcPts val="0"/>
                        </a:spcBef>
                        <a:spcAft>
                          <a:spcPts val="0"/>
                        </a:spcAft>
                        <a:buNone/>
                      </a:pPr>
                      <a:r>
                        <a:rPr lang="en"/>
                        <a:t>85</a:t>
                      </a:r>
                      <a:endParaRPr/>
                    </a:p>
                  </a:txBody>
                  <a:tcPr marT="91425" marB="91425" marR="91425" marL="91425"/>
                </a:tc>
              </a:tr>
              <a:tr h="381000">
                <a:tc>
                  <a:txBody>
                    <a:bodyPr/>
                    <a:lstStyle/>
                    <a:p>
                      <a:pPr indent="0" lvl="0" marL="0" rtl="0" algn="l">
                        <a:spcBef>
                          <a:spcPts val="0"/>
                        </a:spcBef>
                        <a:spcAft>
                          <a:spcPts val="0"/>
                        </a:spcAft>
                        <a:buNone/>
                      </a:pPr>
                      <a:r>
                        <a:rPr lang="en"/>
                        <a:t>5</a:t>
                      </a:r>
                      <a:endParaRPr/>
                    </a:p>
                  </a:txBody>
                  <a:tcPr marT="91425" marB="91425" marR="91425" marL="91425"/>
                </a:tc>
                <a:tc>
                  <a:txBody>
                    <a:bodyPr/>
                    <a:lstStyle/>
                    <a:p>
                      <a:pPr indent="0" lvl="0" marL="0" rtl="0" algn="l">
                        <a:spcBef>
                          <a:spcPts val="0"/>
                        </a:spcBef>
                        <a:spcAft>
                          <a:spcPts val="0"/>
                        </a:spcAft>
                        <a:buNone/>
                      </a:pPr>
                      <a:r>
                        <a:rPr lang="en"/>
                        <a:t>Power Supply</a:t>
                      </a:r>
                      <a:endParaRPr/>
                    </a:p>
                  </a:txBody>
                  <a:tcPr marT="91425" marB="91425" marR="91425" marL="91425"/>
                </a:tc>
                <a:tc>
                  <a:txBody>
                    <a:bodyPr/>
                    <a:lstStyle/>
                    <a:p>
                      <a:pPr indent="0" lvl="0" marL="0" rtl="0" algn="l">
                        <a:spcBef>
                          <a:spcPts val="0"/>
                        </a:spcBef>
                        <a:spcAft>
                          <a:spcPts val="0"/>
                        </a:spcAft>
                        <a:buNone/>
                      </a:pPr>
                      <a:r>
                        <a:rPr lang="en"/>
                        <a:t>26</a:t>
                      </a:r>
                      <a:endParaRPr/>
                    </a:p>
                  </a:txBody>
                  <a:tcPr marT="91425" marB="91425" marR="91425" marL="91425"/>
                </a:tc>
                <a:tc>
                  <a:txBody>
                    <a:bodyPr/>
                    <a:lstStyle/>
                    <a:p>
                      <a:pPr indent="0" lvl="0" marL="0" rtl="0" algn="l">
                        <a:spcBef>
                          <a:spcPts val="0"/>
                        </a:spcBef>
                        <a:spcAft>
                          <a:spcPts val="0"/>
                        </a:spcAft>
                        <a:buNone/>
                      </a:pPr>
                      <a:r>
                        <a:rPr lang="en"/>
                        <a:t>14</a:t>
                      </a:r>
                      <a:endParaRPr/>
                    </a:p>
                  </a:txBody>
                  <a:tcPr marT="91425" marB="91425" marR="91425" marL="91425"/>
                </a:tc>
                <a:tc>
                  <a:txBody>
                    <a:bodyPr/>
                    <a:lstStyle/>
                    <a:p>
                      <a:pPr indent="0" lvl="0" marL="0" rtl="0" algn="l">
                        <a:spcBef>
                          <a:spcPts val="0"/>
                        </a:spcBef>
                        <a:spcAft>
                          <a:spcPts val="0"/>
                        </a:spcAft>
                        <a:buNone/>
                      </a:pPr>
                      <a:r>
                        <a:rPr lang="en"/>
                        <a:t>24</a:t>
                      </a:r>
                      <a:endParaRPr/>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165" name="Google Shape;165;p25"/>
          <p:cNvSpPr txBox="1"/>
          <p:nvPr>
            <p:ph idx="1" type="body"/>
          </p:nvPr>
        </p:nvSpPr>
        <p:spPr>
          <a:xfrm>
            <a:off x="311700" y="1505700"/>
            <a:ext cx="8520600" cy="3076200"/>
          </a:xfrm>
          <a:prstGeom prst="rect">
            <a:avLst/>
          </a:prstGeom>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SzPts val="1700"/>
              <a:buChar char="●"/>
            </a:pPr>
            <a:r>
              <a:rPr lang="en" sz="1700"/>
              <a:t>An annotation tool using </a:t>
            </a:r>
            <a:r>
              <a:rPr lang="en" sz="1700"/>
              <a:t>LabelIng</a:t>
            </a:r>
            <a:r>
              <a:rPr lang="en" sz="1700"/>
              <a:t> was created for training purposes.</a:t>
            </a:r>
            <a:endParaRPr sz="1700"/>
          </a:p>
          <a:p>
            <a:pPr indent="-336550" lvl="0" marL="457200" rtl="0" algn="l">
              <a:lnSpc>
                <a:spcPct val="150000"/>
              </a:lnSpc>
              <a:spcBef>
                <a:spcPts val="0"/>
              </a:spcBef>
              <a:spcAft>
                <a:spcPts val="0"/>
              </a:spcAft>
              <a:buSzPts val="1700"/>
              <a:buChar char="●"/>
            </a:pPr>
            <a:r>
              <a:rPr lang="en" sz="1700"/>
              <a:t>Datasets were </a:t>
            </a:r>
            <a:r>
              <a:rPr lang="en" sz="1700"/>
              <a:t>created</a:t>
            </a:r>
            <a:r>
              <a:rPr lang="en" sz="1700"/>
              <a:t> with their appropriate annotations.</a:t>
            </a:r>
            <a:endParaRPr sz="1700"/>
          </a:p>
          <a:p>
            <a:pPr indent="-336550" lvl="0" marL="457200" rtl="0" algn="l">
              <a:lnSpc>
                <a:spcPct val="150000"/>
              </a:lnSpc>
              <a:spcBef>
                <a:spcPts val="0"/>
              </a:spcBef>
              <a:spcAft>
                <a:spcPts val="0"/>
              </a:spcAft>
              <a:buSzPts val="1700"/>
              <a:buChar char="●"/>
            </a:pPr>
            <a:r>
              <a:rPr lang="en" sz="1700"/>
              <a:t>Training of both detection and </a:t>
            </a:r>
            <a:r>
              <a:rPr lang="en" sz="1700"/>
              <a:t>recognition</a:t>
            </a:r>
            <a:r>
              <a:rPr lang="en" sz="1700"/>
              <a:t> models are completed and integrated in our application.</a:t>
            </a:r>
            <a:endParaRPr sz="1700"/>
          </a:p>
          <a:p>
            <a:pPr indent="-336550" lvl="0" marL="457200" rtl="0" algn="l">
              <a:lnSpc>
                <a:spcPct val="150000"/>
              </a:lnSpc>
              <a:spcBef>
                <a:spcPts val="0"/>
              </a:spcBef>
              <a:spcAft>
                <a:spcPts val="0"/>
              </a:spcAft>
              <a:buSzPts val="1700"/>
              <a:buChar char="●"/>
            </a:pPr>
            <a:r>
              <a:rPr lang="en" sz="1700"/>
              <a:t>We can improve on our training using more images as dataset after annotating them.</a:t>
            </a:r>
            <a:endParaRPr sz="1700"/>
          </a:p>
          <a:p>
            <a:pPr indent="-336550" lvl="0" marL="457200" rtl="0" algn="l">
              <a:lnSpc>
                <a:spcPct val="150000"/>
              </a:lnSpc>
              <a:spcBef>
                <a:spcPts val="0"/>
              </a:spcBef>
              <a:spcAft>
                <a:spcPts val="0"/>
              </a:spcAft>
              <a:buSzPts val="1700"/>
              <a:buChar char="●"/>
            </a:pPr>
            <a:r>
              <a:rPr lang="en" sz="1700"/>
              <a:t>Dataset for training on YOLO models will be created.</a:t>
            </a:r>
            <a:endParaRPr sz="1700"/>
          </a:p>
          <a:p>
            <a:pPr indent="-336550" lvl="0" marL="457200" rtl="0" algn="l">
              <a:lnSpc>
                <a:spcPct val="150000"/>
              </a:lnSpc>
              <a:spcBef>
                <a:spcPts val="0"/>
              </a:spcBef>
              <a:spcAft>
                <a:spcPts val="0"/>
              </a:spcAft>
              <a:buSzPts val="1700"/>
              <a:buChar char="●"/>
            </a:pPr>
            <a:r>
              <a:rPr lang="en" sz="1700"/>
              <a:t>Now training will be done for YOLO models for text detection and recognition.</a:t>
            </a:r>
            <a:endParaRPr sz="1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Content</a:t>
            </a:r>
            <a:endParaRPr/>
          </a:p>
        </p:txBody>
      </p:sp>
      <p:sp>
        <p:nvSpPr>
          <p:cNvPr id="74" name="Google Shape;74;p14"/>
          <p:cNvSpPr txBox="1"/>
          <p:nvPr>
            <p:ph idx="1" type="body"/>
          </p:nvPr>
        </p:nvSpPr>
        <p:spPr>
          <a:xfrm>
            <a:off x="311700" y="1505700"/>
            <a:ext cx="5104200" cy="3076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Tahoma"/>
              <a:buAutoNum type="romanUcPeriod"/>
            </a:pPr>
            <a:r>
              <a:rPr lang="en" sz="1400">
                <a:latin typeface="Tahoma"/>
                <a:ea typeface="Tahoma"/>
                <a:cs typeface="Tahoma"/>
                <a:sym typeface="Tahoma"/>
              </a:rPr>
              <a:t>Introduction to the Assignment </a:t>
            </a:r>
            <a:endParaRPr sz="1400">
              <a:latin typeface="Tahoma"/>
              <a:ea typeface="Tahoma"/>
              <a:cs typeface="Tahoma"/>
              <a:sym typeface="Tahoma"/>
            </a:endParaRPr>
          </a:p>
          <a:p>
            <a:pPr indent="-317500" lvl="0" marL="457200" rtl="0" algn="l">
              <a:lnSpc>
                <a:spcPct val="115000"/>
              </a:lnSpc>
              <a:spcBef>
                <a:spcPts val="0"/>
              </a:spcBef>
              <a:spcAft>
                <a:spcPts val="0"/>
              </a:spcAft>
              <a:buSzPts val="1400"/>
              <a:buFont typeface="Tahoma"/>
              <a:buAutoNum type="romanUcPeriod"/>
            </a:pPr>
            <a:r>
              <a:rPr lang="en" sz="1400">
                <a:latin typeface="Tahoma"/>
                <a:ea typeface="Tahoma"/>
                <a:cs typeface="Tahoma"/>
                <a:sym typeface="Tahoma"/>
              </a:rPr>
              <a:t>Methodology employed </a:t>
            </a:r>
            <a:endParaRPr sz="1400">
              <a:latin typeface="Tahoma"/>
              <a:ea typeface="Tahoma"/>
              <a:cs typeface="Tahoma"/>
              <a:sym typeface="Tahoma"/>
            </a:endParaRPr>
          </a:p>
          <a:p>
            <a:pPr indent="-317500" lvl="0" marL="457200" rtl="0" algn="l">
              <a:lnSpc>
                <a:spcPct val="115000"/>
              </a:lnSpc>
              <a:spcBef>
                <a:spcPts val="0"/>
              </a:spcBef>
              <a:spcAft>
                <a:spcPts val="0"/>
              </a:spcAft>
              <a:buSzPts val="1400"/>
              <a:buFont typeface="Tahoma"/>
              <a:buAutoNum type="romanUcPeriod"/>
            </a:pPr>
            <a:r>
              <a:rPr lang="en" sz="1400">
                <a:latin typeface="Tahoma"/>
                <a:ea typeface="Tahoma"/>
                <a:cs typeface="Tahoma"/>
                <a:sym typeface="Tahoma"/>
              </a:rPr>
              <a:t>Results and implementation screenshots </a:t>
            </a:r>
            <a:endParaRPr sz="1400">
              <a:latin typeface="Tahoma"/>
              <a:ea typeface="Tahoma"/>
              <a:cs typeface="Tahoma"/>
              <a:sym typeface="Tahoma"/>
            </a:endParaRPr>
          </a:p>
          <a:p>
            <a:pPr indent="-317500" lvl="0" marL="457200" rtl="0" algn="l">
              <a:lnSpc>
                <a:spcPct val="115000"/>
              </a:lnSpc>
              <a:spcBef>
                <a:spcPts val="0"/>
              </a:spcBef>
              <a:spcAft>
                <a:spcPts val="0"/>
              </a:spcAft>
              <a:buSzPts val="1400"/>
              <a:buFont typeface="Tahoma"/>
              <a:buAutoNum type="romanUcPeriod"/>
            </a:pPr>
            <a:r>
              <a:rPr lang="en" sz="1400">
                <a:latin typeface="Tahoma"/>
                <a:ea typeface="Tahoma"/>
                <a:cs typeface="Tahoma"/>
                <a:sym typeface="Tahoma"/>
              </a:rPr>
              <a:t>Conclusion </a:t>
            </a:r>
            <a:endParaRPr sz="1400">
              <a:latin typeface="Tahoma"/>
              <a:ea typeface="Tahoma"/>
              <a:cs typeface="Tahoma"/>
              <a:sym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to the assignment</a:t>
            </a:r>
            <a:endParaRPr/>
          </a:p>
        </p:txBody>
      </p:sp>
      <p:sp>
        <p:nvSpPr>
          <p:cNvPr id="80" name="Google Shape;80;p15"/>
          <p:cNvSpPr txBox="1"/>
          <p:nvPr>
            <p:ph idx="1" type="body"/>
          </p:nvPr>
        </p:nvSpPr>
        <p:spPr>
          <a:xfrm>
            <a:off x="311700" y="1505700"/>
            <a:ext cx="8520600" cy="3076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sz="1400"/>
              <a:t>Task Given</a:t>
            </a:r>
            <a:endParaRPr sz="1400"/>
          </a:p>
          <a:p>
            <a:pPr indent="-317500" lvl="1" marL="914400" rtl="0" algn="l">
              <a:spcBef>
                <a:spcPts val="0"/>
              </a:spcBef>
              <a:spcAft>
                <a:spcPts val="0"/>
              </a:spcAft>
              <a:buSzPts val="1400"/>
              <a:buChar char="○"/>
            </a:pPr>
            <a:r>
              <a:rPr lang="en" sz="1400"/>
              <a:t>Create an annotation tool in Python.</a:t>
            </a:r>
            <a:endParaRPr sz="1400"/>
          </a:p>
          <a:p>
            <a:pPr indent="-317500" lvl="1" marL="914400" rtl="0" algn="l">
              <a:spcBef>
                <a:spcPts val="0"/>
              </a:spcBef>
              <a:spcAft>
                <a:spcPts val="0"/>
              </a:spcAft>
              <a:buSzPts val="1400"/>
              <a:buChar char="○"/>
            </a:pPr>
            <a:r>
              <a:rPr lang="en" sz="1400"/>
              <a:t>Perform the training of both Keras OCR and Easy OCR models.</a:t>
            </a:r>
            <a:endParaRPr sz="1400"/>
          </a:p>
          <a:p>
            <a:pPr indent="-317500" lvl="1" marL="914400" rtl="0" algn="l">
              <a:spcBef>
                <a:spcPts val="0"/>
              </a:spcBef>
              <a:spcAft>
                <a:spcPts val="0"/>
              </a:spcAft>
              <a:buSzPts val="1400"/>
              <a:buChar char="○"/>
            </a:pPr>
            <a:r>
              <a:rPr lang="en" sz="1400"/>
              <a:t>Integrate both these models into a single functional file.</a:t>
            </a:r>
            <a:endParaRPr sz="1400"/>
          </a:p>
          <a:p>
            <a:pPr indent="-317500" lvl="0" marL="457200" rtl="0" algn="l">
              <a:spcBef>
                <a:spcPts val="0"/>
              </a:spcBef>
              <a:spcAft>
                <a:spcPts val="0"/>
              </a:spcAft>
              <a:buSzPts val="1400"/>
              <a:buChar char="●"/>
            </a:pPr>
            <a:r>
              <a:rPr b="1" lang="en" sz="1400"/>
              <a:t>Solution Introduction</a:t>
            </a:r>
            <a:endParaRPr b="1" sz="1400"/>
          </a:p>
          <a:p>
            <a:pPr indent="-317500" lvl="1" marL="914400" rtl="0" algn="l">
              <a:spcBef>
                <a:spcPts val="0"/>
              </a:spcBef>
              <a:spcAft>
                <a:spcPts val="0"/>
              </a:spcAft>
              <a:buSzPts val="1400"/>
              <a:buChar char="○"/>
            </a:pPr>
            <a:r>
              <a:rPr lang="en" sz="1400"/>
              <a:t>The annotation tool was extracted from </a:t>
            </a:r>
            <a:r>
              <a:rPr lang="en" sz="1400"/>
              <a:t>previous</a:t>
            </a:r>
            <a:r>
              <a:rPr lang="en" sz="1400"/>
              <a:t> projects and modified to run in our project.</a:t>
            </a:r>
            <a:endParaRPr sz="1400"/>
          </a:p>
          <a:p>
            <a:pPr indent="-317500" lvl="1" marL="914400" rtl="0" algn="l">
              <a:spcBef>
                <a:spcPts val="0"/>
              </a:spcBef>
              <a:spcAft>
                <a:spcPts val="0"/>
              </a:spcAft>
              <a:buSzPts val="1400"/>
              <a:buChar char="○"/>
            </a:pPr>
            <a:r>
              <a:rPr lang="en" sz="1400"/>
              <a:t>Desired dataset was gathered and annotations were done to create appropriate ground truth files according to the specifications of the used models.</a:t>
            </a:r>
            <a:endParaRPr sz="1400"/>
          </a:p>
          <a:p>
            <a:pPr indent="-317500" lvl="1" marL="914400" rtl="0" algn="l">
              <a:spcBef>
                <a:spcPts val="0"/>
              </a:spcBef>
              <a:spcAft>
                <a:spcPts val="0"/>
              </a:spcAft>
              <a:buSzPts val="1400"/>
              <a:buChar char="○"/>
            </a:pPr>
            <a:r>
              <a:rPr lang="en" sz="1400"/>
              <a:t>These detection (Keras OCR) and recognition (Easy OCR) models were trained using their respective dataset and annotations separately and evaluation was done.</a:t>
            </a:r>
            <a:endParaRPr sz="1400"/>
          </a:p>
          <a:p>
            <a:pPr indent="-317500" lvl="1" marL="914400" rtl="0" algn="l">
              <a:spcBef>
                <a:spcPts val="0"/>
              </a:spcBef>
              <a:spcAft>
                <a:spcPts val="0"/>
              </a:spcAft>
              <a:buSzPts val="1400"/>
              <a:buChar char="○"/>
            </a:pPr>
            <a:r>
              <a:rPr lang="en" sz="1400"/>
              <a:t>The weights obtained after training were loaded to these models respectively and they were integrated into a single functional python file.</a:t>
            </a:r>
            <a:endParaRPr sz="1400"/>
          </a:p>
          <a:p>
            <a:pPr indent="0" lvl="0" marL="457200" rtl="0" algn="l">
              <a:spcBef>
                <a:spcPts val="0"/>
              </a:spcBef>
              <a:spcAft>
                <a:spcPts val="0"/>
              </a:spcAft>
              <a:buNone/>
            </a:pPr>
            <a:r>
              <a:t/>
            </a:r>
            <a:endParaRPr b="1"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 employed</a:t>
            </a:r>
            <a:endParaRPr/>
          </a:p>
        </p:txBody>
      </p:sp>
      <p:sp>
        <p:nvSpPr>
          <p:cNvPr id="86" name="Google Shape;86;p16"/>
          <p:cNvSpPr txBox="1"/>
          <p:nvPr>
            <p:ph idx="1" type="body"/>
          </p:nvPr>
        </p:nvSpPr>
        <p:spPr>
          <a:xfrm>
            <a:off x="311700" y="1505700"/>
            <a:ext cx="8520600" cy="3076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500"/>
              <a:t>Training Keras OCR detector:</a:t>
            </a:r>
            <a:endParaRPr b="1" sz="1500"/>
          </a:p>
          <a:p>
            <a:pPr indent="-317500" lvl="0" marL="457200" rtl="0" algn="l">
              <a:lnSpc>
                <a:spcPct val="150000"/>
              </a:lnSpc>
              <a:spcBef>
                <a:spcPts val="0"/>
              </a:spcBef>
              <a:spcAft>
                <a:spcPts val="0"/>
              </a:spcAft>
              <a:buSzPts val="1400"/>
              <a:buChar char="●"/>
            </a:pPr>
            <a:r>
              <a:rPr lang="en" sz="1400"/>
              <a:t>Keras OCR is a slightly polished and packaged version of the Keras CRNN implementation and the published CRAFT text detection model. It provides a high level API for training a text detection and OCR pipeline.</a:t>
            </a:r>
            <a:endParaRPr sz="1400"/>
          </a:p>
          <a:p>
            <a:pPr indent="-317500" lvl="0" marL="457200" rtl="0" algn="l">
              <a:lnSpc>
                <a:spcPct val="150000"/>
              </a:lnSpc>
              <a:spcBef>
                <a:spcPts val="0"/>
              </a:spcBef>
              <a:spcAft>
                <a:spcPts val="0"/>
              </a:spcAft>
              <a:buSzPts val="1400"/>
              <a:buChar char="●"/>
            </a:pPr>
            <a:r>
              <a:rPr lang="en" sz="1400"/>
              <a:t>Keras OCR detector model was trained by fine-tuning it on our custom dataset to correctly identify the region of interest in case of our use case.</a:t>
            </a:r>
            <a:endParaRPr sz="1400"/>
          </a:p>
          <a:p>
            <a:pPr indent="-317500" lvl="0" marL="457200" rtl="0" algn="l">
              <a:lnSpc>
                <a:spcPct val="150000"/>
              </a:lnSpc>
              <a:spcBef>
                <a:spcPts val="0"/>
              </a:spcBef>
              <a:spcAft>
                <a:spcPts val="0"/>
              </a:spcAft>
              <a:buSzPts val="1400"/>
              <a:buChar char="●"/>
            </a:pPr>
            <a:r>
              <a:rPr lang="en" sz="1400"/>
              <a:t>The custom dataset had 41 images with 9831 character annotations in Pascal VOC XML format.</a:t>
            </a:r>
            <a:endParaRPr sz="1400"/>
          </a:p>
          <a:p>
            <a:pPr indent="-317500" lvl="0" marL="457200" rtl="0" algn="l">
              <a:lnSpc>
                <a:spcPct val="150000"/>
              </a:lnSpc>
              <a:spcBef>
                <a:spcPts val="0"/>
              </a:spcBef>
              <a:spcAft>
                <a:spcPts val="0"/>
              </a:spcAft>
              <a:buSzPts val="1400"/>
              <a:buChar char="●"/>
            </a:pPr>
            <a:r>
              <a:rPr lang="en" sz="1400"/>
              <a:t>Then the XML file was converted to a format as specified by Keras OCR detector module.</a:t>
            </a:r>
            <a:endParaRPr sz="1400"/>
          </a:p>
          <a:p>
            <a:pPr indent="-317500" lvl="0" marL="457200" rtl="0" algn="l">
              <a:lnSpc>
                <a:spcPct val="150000"/>
              </a:lnSpc>
              <a:spcBef>
                <a:spcPts val="0"/>
              </a:spcBef>
              <a:spcAft>
                <a:spcPts val="0"/>
              </a:spcAft>
              <a:buSzPts val="1400"/>
              <a:buChar char="●"/>
            </a:pPr>
            <a:r>
              <a:rPr lang="en" sz="1400"/>
              <a:t>Weights obtained after training can be loaded into the model attribute of the detector which can be reused later for detecting ROIs.</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 employed</a:t>
            </a:r>
            <a:endParaRPr/>
          </a:p>
        </p:txBody>
      </p:sp>
      <p:sp>
        <p:nvSpPr>
          <p:cNvPr id="92" name="Google Shape;92;p17"/>
          <p:cNvSpPr txBox="1"/>
          <p:nvPr>
            <p:ph idx="1" type="body"/>
          </p:nvPr>
        </p:nvSpPr>
        <p:spPr>
          <a:xfrm>
            <a:off x="311700" y="1505700"/>
            <a:ext cx="8520600" cy="3076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500"/>
              <a:t>Training Easy OCR</a:t>
            </a:r>
            <a:endParaRPr b="1" sz="1500"/>
          </a:p>
          <a:p>
            <a:pPr indent="-323850" lvl="0" marL="457200" rtl="0" algn="l">
              <a:lnSpc>
                <a:spcPct val="150000"/>
              </a:lnSpc>
              <a:spcBef>
                <a:spcPts val="0"/>
              </a:spcBef>
              <a:spcAft>
                <a:spcPts val="0"/>
              </a:spcAft>
              <a:buSzPts val="1500"/>
              <a:buChar char="●"/>
            </a:pPr>
            <a:r>
              <a:rPr lang="en" sz="1500"/>
              <a:t>Easyocr</a:t>
            </a:r>
            <a:r>
              <a:rPr lang="en" sz="1500"/>
              <a:t> was trained on a custom dataset fine-tuning it to correctly perform the detection of text on the given region of interest.</a:t>
            </a:r>
            <a:endParaRPr sz="1500"/>
          </a:p>
          <a:p>
            <a:pPr indent="-323850" lvl="0" marL="457200" rtl="0" algn="l">
              <a:lnSpc>
                <a:spcPct val="150000"/>
              </a:lnSpc>
              <a:spcBef>
                <a:spcPts val="0"/>
              </a:spcBef>
              <a:spcAft>
                <a:spcPts val="0"/>
              </a:spcAft>
              <a:buSzPts val="1500"/>
              <a:buChar char="●"/>
            </a:pPr>
            <a:r>
              <a:rPr lang="en" sz="1500"/>
              <a:t>EasyOCR uses VGG and DBNet architecture to train their recognition model, to train our custom model we need to crop the image in specific height and create a labels.csv file where name of each file and the contents of the file are to be used.</a:t>
            </a:r>
            <a:endParaRPr sz="1500"/>
          </a:p>
          <a:p>
            <a:pPr indent="-323850" lvl="0" marL="457200" rtl="0" algn="l">
              <a:lnSpc>
                <a:spcPct val="150000"/>
              </a:lnSpc>
              <a:spcBef>
                <a:spcPts val="0"/>
              </a:spcBef>
              <a:spcAft>
                <a:spcPts val="0"/>
              </a:spcAft>
              <a:buSzPts val="1500"/>
              <a:buChar char="●"/>
            </a:pPr>
            <a:r>
              <a:rPr lang="en" sz="1500"/>
              <a:t>This file and the dataset is then passed to the EasyOCR training script where the model is trained on this dataset for 3,00,000 iteration and then the weight files are used inside the root folder from where easyocr can access the custom model and use the custom model for recognizing the text inside the bounding box.</a:t>
            </a:r>
            <a:endParaRPr sz="1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and implementation screenshots</a:t>
            </a:r>
            <a:endParaRPr/>
          </a:p>
        </p:txBody>
      </p:sp>
      <p:sp>
        <p:nvSpPr>
          <p:cNvPr id="98" name="Google Shape;98;p18"/>
          <p:cNvSpPr txBox="1"/>
          <p:nvPr/>
        </p:nvSpPr>
        <p:spPr>
          <a:xfrm>
            <a:off x="6374900" y="3312775"/>
            <a:ext cx="278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99" name="Google Shape;99;p18"/>
          <p:cNvPicPr preferRelativeResize="0"/>
          <p:nvPr/>
        </p:nvPicPr>
        <p:blipFill>
          <a:blip r:embed="rId3">
            <a:alphaModFix/>
          </a:blip>
          <a:stretch>
            <a:fillRect/>
          </a:stretch>
        </p:blipFill>
        <p:spPr>
          <a:xfrm>
            <a:off x="60850" y="1967975"/>
            <a:ext cx="4511150" cy="2602375"/>
          </a:xfrm>
          <a:prstGeom prst="rect">
            <a:avLst/>
          </a:prstGeom>
          <a:noFill/>
          <a:ln>
            <a:noFill/>
          </a:ln>
        </p:spPr>
      </p:pic>
      <p:pic>
        <p:nvPicPr>
          <p:cNvPr id="100" name="Google Shape;100;p18"/>
          <p:cNvPicPr preferRelativeResize="0"/>
          <p:nvPr/>
        </p:nvPicPr>
        <p:blipFill>
          <a:blip r:embed="rId4">
            <a:alphaModFix/>
          </a:blip>
          <a:stretch>
            <a:fillRect/>
          </a:stretch>
        </p:blipFill>
        <p:spPr>
          <a:xfrm>
            <a:off x="4678200" y="1994199"/>
            <a:ext cx="4420251" cy="2549925"/>
          </a:xfrm>
          <a:prstGeom prst="rect">
            <a:avLst/>
          </a:prstGeom>
          <a:noFill/>
          <a:ln>
            <a:noFill/>
          </a:ln>
        </p:spPr>
      </p:pic>
      <p:sp>
        <p:nvSpPr>
          <p:cNvPr id="101" name="Google Shape;101;p18"/>
          <p:cNvSpPr txBox="1"/>
          <p:nvPr/>
        </p:nvSpPr>
        <p:spPr>
          <a:xfrm>
            <a:off x="2223050" y="1329475"/>
            <a:ext cx="5056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Results after training Keras OCR detection models</a:t>
            </a:r>
            <a:endParaRPr>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and implementation screenshots</a:t>
            </a:r>
            <a:endParaRPr/>
          </a:p>
        </p:txBody>
      </p:sp>
      <p:sp>
        <p:nvSpPr>
          <p:cNvPr id="107" name="Google Shape;107;p19"/>
          <p:cNvSpPr txBox="1"/>
          <p:nvPr/>
        </p:nvSpPr>
        <p:spPr>
          <a:xfrm>
            <a:off x="6374900" y="3312775"/>
            <a:ext cx="278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08" name="Google Shape;108;p19"/>
          <p:cNvSpPr txBox="1"/>
          <p:nvPr/>
        </p:nvSpPr>
        <p:spPr>
          <a:xfrm>
            <a:off x="2244850" y="1374075"/>
            <a:ext cx="5056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EasyOCR training</a:t>
            </a:r>
            <a:endParaRPr>
              <a:latin typeface="Roboto"/>
              <a:ea typeface="Roboto"/>
              <a:cs typeface="Roboto"/>
              <a:sym typeface="Roboto"/>
            </a:endParaRPr>
          </a:p>
        </p:txBody>
      </p:sp>
      <p:pic>
        <p:nvPicPr>
          <p:cNvPr id="109" name="Google Shape;109;p19"/>
          <p:cNvPicPr preferRelativeResize="0"/>
          <p:nvPr/>
        </p:nvPicPr>
        <p:blipFill>
          <a:blip r:embed="rId3">
            <a:alphaModFix/>
          </a:blip>
          <a:stretch>
            <a:fillRect/>
          </a:stretch>
        </p:blipFill>
        <p:spPr>
          <a:xfrm>
            <a:off x="767675" y="2023725"/>
            <a:ext cx="8010525" cy="2247900"/>
          </a:xfrm>
          <a:prstGeom prst="rect">
            <a:avLst/>
          </a:prstGeom>
          <a:noFill/>
          <a:ln>
            <a:noFill/>
          </a:ln>
        </p:spPr>
      </p:pic>
      <p:sp>
        <p:nvSpPr>
          <p:cNvPr id="110" name="Google Shape;110;p19"/>
          <p:cNvSpPr txBox="1"/>
          <p:nvPr/>
        </p:nvSpPr>
        <p:spPr>
          <a:xfrm>
            <a:off x="1995838" y="4408700"/>
            <a:ext cx="5554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180000/300000 iteration of training</a:t>
            </a:r>
            <a:endParaRPr sz="12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and implementation screenshots</a:t>
            </a:r>
            <a:endParaRPr/>
          </a:p>
        </p:txBody>
      </p:sp>
      <p:sp>
        <p:nvSpPr>
          <p:cNvPr id="116" name="Google Shape;116;p20"/>
          <p:cNvSpPr txBox="1"/>
          <p:nvPr/>
        </p:nvSpPr>
        <p:spPr>
          <a:xfrm>
            <a:off x="6374900" y="3312775"/>
            <a:ext cx="278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17" name="Google Shape;117;p20"/>
          <p:cNvSpPr txBox="1"/>
          <p:nvPr/>
        </p:nvSpPr>
        <p:spPr>
          <a:xfrm>
            <a:off x="2223050" y="1329475"/>
            <a:ext cx="5056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Results after training Easy OCR recognition models</a:t>
            </a:r>
            <a:endParaRPr>
              <a:latin typeface="Roboto"/>
              <a:ea typeface="Roboto"/>
              <a:cs typeface="Roboto"/>
              <a:sym typeface="Roboto"/>
            </a:endParaRPr>
          </a:p>
        </p:txBody>
      </p:sp>
      <p:pic>
        <p:nvPicPr>
          <p:cNvPr id="118" name="Google Shape;118;p20"/>
          <p:cNvPicPr preferRelativeResize="0"/>
          <p:nvPr/>
        </p:nvPicPr>
        <p:blipFill>
          <a:blip r:embed="rId3">
            <a:alphaModFix/>
          </a:blip>
          <a:stretch>
            <a:fillRect/>
          </a:stretch>
        </p:blipFill>
        <p:spPr>
          <a:xfrm>
            <a:off x="152400" y="2165562"/>
            <a:ext cx="3814875" cy="1770075"/>
          </a:xfrm>
          <a:prstGeom prst="rect">
            <a:avLst/>
          </a:prstGeom>
          <a:noFill/>
          <a:ln>
            <a:noFill/>
          </a:ln>
        </p:spPr>
      </p:pic>
      <p:pic>
        <p:nvPicPr>
          <p:cNvPr id="119" name="Google Shape;119;p20"/>
          <p:cNvPicPr preferRelativeResize="0"/>
          <p:nvPr/>
        </p:nvPicPr>
        <p:blipFill>
          <a:blip r:embed="rId4">
            <a:alphaModFix/>
          </a:blip>
          <a:stretch>
            <a:fillRect/>
          </a:stretch>
        </p:blipFill>
        <p:spPr>
          <a:xfrm>
            <a:off x="952000" y="4193663"/>
            <a:ext cx="6625791" cy="619587"/>
          </a:xfrm>
          <a:prstGeom prst="rect">
            <a:avLst/>
          </a:prstGeom>
          <a:noFill/>
          <a:ln>
            <a:noFill/>
          </a:ln>
        </p:spPr>
      </p:pic>
      <p:pic>
        <p:nvPicPr>
          <p:cNvPr id="120" name="Google Shape;120;p20"/>
          <p:cNvPicPr preferRelativeResize="0"/>
          <p:nvPr/>
        </p:nvPicPr>
        <p:blipFill>
          <a:blip r:embed="rId5">
            <a:alphaModFix/>
          </a:blip>
          <a:stretch>
            <a:fillRect/>
          </a:stretch>
        </p:blipFill>
        <p:spPr>
          <a:xfrm>
            <a:off x="4171000" y="2389526"/>
            <a:ext cx="4831450" cy="1144300"/>
          </a:xfrm>
          <a:prstGeom prst="rect">
            <a:avLst/>
          </a:prstGeom>
          <a:noFill/>
          <a:ln>
            <a:noFill/>
          </a:ln>
        </p:spPr>
      </p:pic>
      <p:sp>
        <p:nvSpPr>
          <p:cNvPr id="121" name="Google Shape;121;p20"/>
          <p:cNvSpPr txBox="1"/>
          <p:nvPr/>
        </p:nvSpPr>
        <p:spPr>
          <a:xfrm>
            <a:off x="1558150" y="4697475"/>
            <a:ext cx="54135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Roboto"/>
                <a:ea typeface="Roboto"/>
                <a:cs typeface="Roboto"/>
                <a:sym typeface="Roboto"/>
              </a:rPr>
              <a:t>Result of EasyOCr on above image</a:t>
            </a:r>
            <a:endParaRPr sz="1100">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and implementation screenshots</a:t>
            </a:r>
            <a:endParaRPr/>
          </a:p>
        </p:txBody>
      </p:sp>
      <p:sp>
        <p:nvSpPr>
          <p:cNvPr id="127" name="Google Shape;127;p21"/>
          <p:cNvSpPr txBox="1"/>
          <p:nvPr/>
        </p:nvSpPr>
        <p:spPr>
          <a:xfrm>
            <a:off x="6374900" y="3312775"/>
            <a:ext cx="278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128" name="Google Shape;128;p21"/>
          <p:cNvPicPr preferRelativeResize="0"/>
          <p:nvPr/>
        </p:nvPicPr>
        <p:blipFill>
          <a:blip r:embed="rId3">
            <a:alphaModFix/>
          </a:blip>
          <a:stretch>
            <a:fillRect/>
          </a:stretch>
        </p:blipFill>
        <p:spPr>
          <a:xfrm>
            <a:off x="392150" y="1685699"/>
            <a:ext cx="2229300" cy="3112400"/>
          </a:xfrm>
          <a:prstGeom prst="rect">
            <a:avLst/>
          </a:prstGeom>
          <a:noFill/>
          <a:ln>
            <a:noFill/>
          </a:ln>
        </p:spPr>
      </p:pic>
      <p:pic>
        <p:nvPicPr>
          <p:cNvPr id="129" name="Google Shape;129;p21"/>
          <p:cNvPicPr preferRelativeResize="0"/>
          <p:nvPr/>
        </p:nvPicPr>
        <p:blipFill>
          <a:blip r:embed="rId4">
            <a:alphaModFix/>
          </a:blip>
          <a:stretch>
            <a:fillRect/>
          </a:stretch>
        </p:blipFill>
        <p:spPr>
          <a:xfrm>
            <a:off x="3518400" y="1778300"/>
            <a:ext cx="1648326" cy="3019800"/>
          </a:xfrm>
          <a:prstGeom prst="rect">
            <a:avLst/>
          </a:prstGeom>
          <a:noFill/>
          <a:ln>
            <a:noFill/>
          </a:ln>
        </p:spPr>
      </p:pic>
      <p:pic>
        <p:nvPicPr>
          <p:cNvPr id="130" name="Google Shape;130;p21"/>
          <p:cNvPicPr preferRelativeResize="0"/>
          <p:nvPr/>
        </p:nvPicPr>
        <p:blipFill>
          <a:blip r:embed="rId5">
            <a:alphaModFix/>
          </a:blip>
          <a:stretch>
            <a:fillRect/>
          </a:stretch>
        </p:blipFill>
        <p:spPr>
          <a:xfrm>
            <a:off x="5918453" y="2127000"/>
            <a:ext cx="2778845" cy="1883350"/>
          </a:xfrm>
          <a:prstGeom prst="rect">
            <a:avLst/>
          </a:prstGeom>
          <a:noFill/>
          <a:ln>
            <a:noFill/>
          </a:ln>
        </p:spPr>
      </p:pic>
      <p:sp>
        <p:nvSpPr>
          <p:cNvPr id="131" name="Google Shape;131;p21"/>
          <p:cNvSpPr txBox="1"/>
          <p:nvPr/>
        </p:nvSpPr>
        <p:spPr>
          <a:xfrm>
            <a:off x="2223050" y="1329475"/>
            <a:ext cx="5056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Results after training Keras OCR detection models</a:t>
            </a:r>
            <a:endParaRPr>
              <a:latin typeface="Roboto"/>
              <a:ea typeface="Roboto"/>
              <a:cs typeface="Roboto"/>
              <a:sym typeface="Roboto"/>
            </a:endParaRPr>
          </a:p>
        </p:txBody>
      </p:sp>
      <p:sp>
        <p:nvSpPr>
          <p:cNvPr id="132" name="Google Shape;132;p21"/>
          <p:cNvSpPr txBox="1"/>
          <p:nvPr/>
        </p:nvSpPr>
        <p:spPr>
          <a:xfrm>
            <a:off x="745450" y="4798100"/>
            <a:ext cx="1648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Fig 1: Long text</a:t>
            </a:r>
            <a:endParaRPr>
              <a:latin typeface="Roboto"/>
              <a:ea typeface="Roboto"/>
              <a:cs typeface="Roboto"/>
              <a:sym typeface="Roboto"/>
            </a:endParaRPr>
          </a:p>
        </p:txBody>
      </p:sp>
      <p:sp>
        <p:nvSpPr>
          <p:cNvPr id="133" name="Google Shape;133;p21"/>
          <p:cNvSpPr txBox="1"/>
          <p:nvPr/>
        </p:nvSpPr>
        <p:spPr>
          <a:xfrm>
            <a:off x="3593850" y="4743300"/>
            <a:ext cx="1648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Fig 2: Calculator</a:t>
            </a:r>
            <a:endParaRPr>
              <a:latin typeface="Roboto"/>
              <a:ea typeface="Roboto"/>
              <a:cs typeface="Roboto"/>
              <a:sym typeface="Roboto"/>
            </a:endParaRPr>
          </a:p>
        </p:txBody>
      </p:sp>
      <p:sp>
        <p:nvSpPr>
          <p:cNvPr id="134" name="Google Shape;134;p21"/>
          <p:cNvSpPr txBox="1"/>
          <p:nvPr/>
        </p:nvSpPr>
        <p:spPr>
          <a:xfrm>
            <a:off x="6653425" y="4208375"/>
            <a:ext cx="1648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Fig 3: Rotated text</a:t>
            </a:r>
            <a:endParaRPr>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